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2"/>
  </p:sldMasterIdLst>
  <p:notesMasterIdLst>
    <p:notesMasterId r:id="rId80"/>
  </p:notesMasterIdLst>
  <p:handoutMasterIdLst>
    <p:handoutMasterId r:id="rId81"/>
  </p:handoutMasterIdLst>
  <p:sldIdLst>
    <p:sldId id="264" r:id="rId63"/>
    <p:sldId id="263" r:id="rId64"/>
    <p:sldId id="265" r:id="rId65"/>
    <p:sldId id="279" r:id="rId66"/>
    <p:sldId id="266" r:id="rId67"/>
    <p:sldId id="267" r:id="rId68"/>
    <p:sldId id="268" r:id="rId69"/>
    <p:sldId id="269" r:id="rId70"/>
    <p:sldId id="270" r:id="rId71"/>
    <p:sldId id="271" r:id="rId72"/>
    <p:sldId id="272" r:id="rId73"/>
    <p:sldId id="273" r:id="rId74"/>
    <p:sldId id="274" r:id="rId75"/>
    <p:sldId id="275" r:id="rId76"/>
    <p:sldId id="276" r:id="rId77"/>
    <p:sldId id="277" r:id="rId78"/>
    <p:sldId id="278" r:id="rId79"/>
  </p:sldIdLst>
  <p:sldSz cx="12192000" cy="6858000"/>
  <p:notesSz cx="6858000" cy="9144000"/>
  <p:custDataLst>
    <p:tags r:id="rId8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363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4" autoAdjust="0"/>
    <p:restoredTop sz="94562" autoAdjust="0"/>
  </p:normalViewPr>
  <p:slideViewPr>
    <p:cSldViewPr snapToGrid="0">
      <p:cViewPr varScale="1">
        <p:scale>
          <a:sx n="123" d="100"/>
          <a:sy n="123" d="100"/>
        </p:scale>
        <p:origin x="48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7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1.xml"/><Relationship Id="rId68" Type="http://schemas.openxmlformats.org/officeDocument/2006/relationships/slide" Target="slides/slide6.xml"/><Relationship Id="rId76" Type="http://schemas.openxmlformats.org/officeDocument/2006/relationships/slide" Target="slides/slide14.xml"/><Relationship Id="rId84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slide" Target="slides/slide4.xml"/><Relationship Id="rId74" Type="http://schemas.openxmlformats.org/officeDocument/2006/relationships/slide" Target="slides/slide12.xml"/><Relationship Id="rId79" Type="http://schemas.openxmlformats.org/officeDocument/2006/relationships/slide" Target="slides/slide17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tags" Target="tags/tag1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2.xml"/><Relationship Id="rId69" Type="http://schemas.openxmlformats.org/officeDocument/2006/relationships/slide" Target="slides/slide7.xml"/><Relationship Id="rId77" Type="http://schemas.openxmlformats.org/officeDocument/2006/relationships/slide" Target="slides/slide1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Master" Target="slideMasters/slideMaster1.xml"/><Relationship Id="rId70" Type="http://schemas.openxmlformats.org/officeDocument/2006/relationships/slide" Target="slides/slide8.xml"/><Relationship Id="rId75" Type="http://schemas.openxmlformats.org/officeDocument/2006/relationships/slide" Target="slides/slide13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" Target="slides/slide3.xml"/><Relationship Id="rId73" Type="http://schemas.openxmlformats.org/officeDocument/2006/relationships/slide" Target="slides/slide11.xml"/><Relationship Id="rId78" Type="http://schemas.openxmlformats.org/officeDocument/2006/relationships/slide" Target="slides/slide16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EC8DEC0-8A32-43A1-BA05-112829F09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0AC7E2-1702-4EAF-9FCB-9AFA32F1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C6C8-3B48-40FE-AE07-9A7B4FBEEFA7}" type="datetimeFigureOut">
              <a:rPr lang="nl-NL" smtClean="0"/>
              <a:t>11-3-2024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A187C2-C673-4EE6-8B86-D62E0CEF7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EF8C50-A5BE-499F-8B46-B35D42DB6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8AC2B-DEEC-4141-AEC2-D6E517075CC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3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6EE4-0423-44AC-AE13-05F4902F744A}" type="datetimeFigureOut">
              <a:rPr lang="nl-NL" smtClean="0"/>
              <a:t>11-3-2024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8F672-13E3-4BCD-A65F-F9D66C29D5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85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>
            <a:extLst>
              <a:ext uri="{FF2B5EF4-FFF2-40B4-BE49-F238E27FC236}">
                <a16:creationId xmlns:a16="http://schemas.microsoft.com/office/drawing/2014/main" id="{195C482B-EA63-470A-960E-FCCFB6927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b="1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46369014" name="Logo" descr="{&quot;templafy&quot;:{&quot;id&quot;:&quot;ec547090-d177-43d7-b962-ed492d31c8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00" y="2451600"/>
            <a:ext cx="2401200" cy="24228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5E4BFCD-CFCF-1CAA-E2C8-13C57AFBE2E9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 dirty="0">
                <a:solidFill>
                  <a:schemeClr val="tx1"/>
                </a:solidFill>
              </a:rPr>
              <a:t>Titelfolie mit Bild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eiten (Ro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7DF98CDE-7C24-47C1-80C5-DB5BE24827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Kapiteluntertitel (fakultativ)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Kapiteltitel</a:t>
            </a:r>
          </a:p>
        </p:txBody>
      </p:sp>
      <p:pic>
        <p:nvPicPr>
          <p:cNvPr id="2021855189" name="Logo" descr="{&quot;templafy&quot;:{&quot;id&quot;:&quot;ab45209a-a7bf-4dcd-a556-ec82227449c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0" y="306000"/>
            <a:ext cx="1148400" cy="7200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F930C3-9F37-79C9-D0A5-DBEBFF9BB5A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20ACCDB-C0B3-0A21-4302-5F35D098003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088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eiten (Grau)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6B217D56-9F23-4A1F-A948-17905D6B6D6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Kapiteluntertitel (fakultativ)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Kapiteltitel</a:t>
            </a:r>
          </a:p>
        </p:txBody>
      </p:sp>
      <p:pic>
        <p:nvPicPr>
          <p:cNvPr id="1460815751" name="Logo" descr="{&quot;templafy&quot;:{&quot;id&quot;:&quot;61c05eb1-46c5-4e53-a704-72593f084ad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0" y="306000"/>
            <a:ext cx="1148400" cy="720000"/>
          </a:xfrm>
          <a:prstGeom prst="rect">
            <a:avLst/>
          </a:prstGeom>
        </p:spPr>
      </p:pic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109FFC90-7363-F59E-9D01-3AABA8EE338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2CA55905-23AB-8FF5-A7C9-6E846DE6EB7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84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600"/>
              </a:spcAft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684000">
              <a:spcAft>
                <a:spcPts val="600"/>
              </a:spcAft>
              <a:defRPr sz="260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920BAB7-1FB4-4BAB-8FD4-CB13A5B44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87CFF00B-D37B-FAF5-A9E7-ED64F5E3E0D7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FA7217C-1F27-BB73-A400-0FEEA4F3E03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31504D9-AF38-3FBE-652D-3643D1FC483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148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FE14406F-DC93-4A53-9C07-EC7710657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8E2A40A-BBB1-4118-AFA7-75CE56FDB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2736" y="14228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Aft>
                <a:spcPts val="600"/>
              </a:spcAft>
              <a:defRPr sz="2600">
                <a:latin typeface="+mn-lt"/>
              </a:defRPr>
            </a:lvl1pPr>
            <a:lvl2pPr marL="324000">
              <a:spcAft>
                <a:spcPts val="600"/>
              </a:spcAft>
              <a:defRPr sz="2600">
                <a:latin typeface="+mn-lt"/>
              </a:defRPr>
            </a:lvl2pPr>
            <a:lvl3pPr marL="684000">
              <a:spcAft>
                <a:spcPts val="600"/>
              </a:spcAft>
              <a:defRPr sz="2600"/>
            </a:lvl3pPr>
            <a:lvl4pPr marL="1008000">
              <a:spcAft>
                <a:spcPts val="600"/>
              </a:spcAft>
              <a:defRPr sz="2600"/>
            </a:lvl4pPr>
            <a:lvl5pPr marL="1332000">
              <a:spcAft>
                <a:spcPts val="600"/>
              </a:spcAft>
              <a:defRPr sz="2600"/>
            </a:lvl5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ABA236-C13C-45D6-A4EB-05DE88EE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295BA5C-4DFE-D8B6-F8B3-87DCAA1410A5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1083AF6-6C4D-28F9-7BC0-AC8E4F08CA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26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F192B501-1AD2-4D7C-9442-2A5BE5F07D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ext right">
            <a:extLst>
              <a:ext uri="{FF2B5EF4-FFF2-40B4-BE49-F238E27FC236}">
                <a16:creationId xmlns:a16="http://schemas.microsoft.com/office/drawing/2014/main" id="{06CD3D0C-D4D1-4875-BB7B-BDA878B428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27800" y="2038985"/>
            <a:ext cx="5057480" cy="4351338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Font typeface="Arial" panose="020B0604020202020204" pitchFamily="34" charset="0"/>
              <a:buNone/>
              <a:defRPr sz="2600" spc="20" baseline="0"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algn="l"/>
            <a:endParaRPr lang="de-CH" noProof="0" dirty="0"/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AC0B7127-FA76-4553-9FAF-1E1BE6C7AC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71880" y="2038985"/>
            <a:ext cx="5181600" cy="4351338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600" spc="20" baseline="0"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43EB6CE-14F4-412E-8770-2B868A8B9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214DED6-35DF-4092-8EEE-D8D0D693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8B07A3C1-B521-B505-717C-E9D9380868FF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4B095D2-BCCB-B492-12DC-19820FC1A7B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441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B1591914-F48E-4047-B3A6-F5F93D8F9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CBDA5DC1-D9CA-4B37-B284-FDA1A1DA7D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1881" y="1293060"/>
            <a:ext cx="10515600" cy="499598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 dirty="0"/>
              <a:t>((Bild, Grafik))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93C6CF-9644-457B-BFCB-28FD390E4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D6FE230-28D5-BBEB-2902-578E7C54E693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78E98C-F768-5D86-B490-A2BDBD345AD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220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436E527F-C7AF-47DB-A851-E001347166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2" name="Content right">
            <a:extLst>
              <a:ext uri="{FF2B5EF4-FFF2-40B4-BE49-F238E27FC236}">
                <a16:creationId xmlns:a16="http://schemas.microsoft.com/office/drawing/2014/main" id="{7B630F5E-F778-4C6B-BBDF-88319CFE623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21780" y="2153920"/>
            <a:ext cx="5092700" cy="413766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 dirty="0"/>
              <a:t>((Bild, </a:t>
            </a:r>
            <a:r>
              <a:rPr lang="de-CH" noProof="0" dirty="0" err="1"/>
              <a:t>Grafiek</a:t>
            </a:r>
            <a:r>
              <a:rPr lang="de-CH" noProof="0" dirty="0"/>
              <a:t>))</a:t>
            </a:r>
          </a:p>
        </p:txBody>
      </p:sp>
      <p:sp>
        <p:nvSpPr>
          <p:cNvPr id="3" name="Text left">
            <a:extLst>
              <a:ext uri="{FF2B5EF4-FFF2-40B4-BE49-F238E27FC236}">
                <a16:creationId xmlns:a16="http://schemas.microsoft.com/office/drawing/2014/main" id="{AC0B7127-FA76-4553-9FAF-1E1BE6C7AC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71880" y="2038985"/>
            <a:ext cx="5181600" cy="4351338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spcAft>
                <a:spcPts val="600"/>
              </a:spcAft>
              <a:defRPr sz="2600" spc="20" baseline="0"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11" name="Sutbitle">
            <a:extLst>
              <a:ext uri="{FF2B5EF4-FFF2-40B4-BE49-F238E27FC236}">
                <a16:creationId xmlns:a16="http://schemas.microsoft.com/office/drawing/2014/main" id="{243EB6CE-14F4-412E-8770-2B868A8B9B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rgbClr val="9D9D9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214DED6-35DF-4092-8EEE-D8D0D693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BE3F2B9-1B4F-313D-5E10-D676550AAB0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21371C-BBF8-8E8B-F708-650D3991E75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96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 Rechts (ohne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>
            <a:extLst>
              <a:ext uri="{FF2B5EF4-FFF2-40B4-BE49-F238E27FC236}">
                <a16:creationId xmlns:a16="http://schemas.microsoft.com/office/drawing/2014/main" id="{AA5D19F9-7CF0-4074-B09D-1653AF25D7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174" y="0"/>
            <a:ext cx="11037600" cy="685800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/>
              <a:t>((Bild, Grafik))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45AF8F6-313A-6244-658F-104E11BC8386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 dirty="0">
                <a:solidFill>
                  <a:schemeClr val="tx1"/>
                </a:solidFill>
                <a:latin typeface="+mj-lt"/>
              </a:rPr>
              <a:t>Folie mit Grafik oder Bild</a:t>
            </a:r>
            <a:endParaRPr lang="de-DE" sz="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3896444" name="Logo" descr="{&quot;templafy&quot;:{&quot;id&quot;:&quot;03028a47-8cf1-4772-b60b-639801d4e5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0" y="306000"/>
            <a:ext cx="11484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Rechts (mit Fuß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1E66BE32-5F6B-46DA-A973-531B5712F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AA5D19F9-7CF0-4074-B09D-1653AF25D7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3001" y="0"/>
            <a:ext cx="11038170" cy="6275070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pPr lvl="0"/>
            <a:r>
              <a:rPr lang="de-CH" noProof="0"/>
              <a:t>((Bild, Grafik))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442B7E7-60B0-122A-B432-C4C54D2E2056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575560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 dirty="0">
                <a:solidFill>
                  <a:schemeClr val="tx1"/>
                </a:solidFill>
                <a:latin typeface="+mj-lt"/>
              </a:rPr>
              <a:t>Folie mit Grafik oder Bild mit </a:t>
            </a:r>
            <a:r>
              <a:rPr lang="de-CH" sz="800" dirty="0" err="1">
                <a:solidFill>
                  <a:schemeClr val="tx1"/>
                </a:solidFill>
                <a:latin typeface="+mj-lt"/>
              </a:rPr>
              <a:t>Rahem</a:t>
            </a:r>
            <a:endParaRPr lang="de-DE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C195BE-72B0-3FD5-54FD-C755AE75B05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03FC7E-FC6F-5D63-BA6D-14A67DCB47E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2202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 für Ihre Aufmerksam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mumber">
            <a:extLst>
              <a:ext uri="{FF2B5EF4-FFF2-40B4-BE49-F238E27FC236}">
                <a16:creationId xmlns:a16="http://schemas.microsoft.com/office/drawing/2014/main" id="{47D22171-88C2-458B-A31E-4A83A9A846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Fragen?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CH" noProof="0" dirty="0"/>
              <a:t>Danke für Ihre Aufmerksamkeit 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07A0653-ADA8-7047-E423-D7C15F97CD2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70DCD73-2110-A76D-424D-0D0E7FA4EC8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79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758401" name="Logo" descr="{&quot;templafy&quot;:{&quot;id&quot;:&quot;b838a76d-06b8-406e-ae87-bd8c42cb5ec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00" y="1576800"/>
            <a:ext cx="4795200" cy="370333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33B1C99-94D5-3D66-665D-E961A1713857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 dirty="0">
                <a:solidFill>
                  <a:schemeClr val="tx1"/>
                </a:solidFill>
              </a:rPr>
              <a:t>Titelfolie mit Logo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9726F9F3-81CB-4170-8972-2C6824CD8E5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2DEF6E4-9B52-4411-97B0-12DE3213D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CH" noProof="0" dirty="0"/>
              <a:t>Kontakt</a:t>
            </a:r>
          </a:p>
        </p:txBody>
      </p:sp>
      <p:sp>
        <p:nvSpPr>
          <p:cNvPr id="2" name="Name">
            <a:extLst>
              <a:ext uri="{FF2B5EF4-FFF2-40B4-BE49-F238E27FC236}">
                <a16:creationId xmlns:a16="http://schemas.microsoft.com/office/drawing/2014/main" id="{BF8C5F6D-DBA3-ABE1-B9C7-7837F474C0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2800" y="1897199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Name</a:t>
            </a:r>
          </a:p>
        </p:txBody>
      </p:sp>
      <p:sp>
        <p:nvSpPr>
          <p:cNvPr id="3" name="Funktion">
            <a:extLst>
              <a:ext uri="{FF2B5EF4-FFF2-40B4-BE49-F238E27FC236}">
                <a16:creationId xmlns:a16="http://schemas.microsoft.com/office/drawing/2014/main" id="{15AEF63E-20CB-600C-D260-A832495E57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1880" y="2397600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Funktion</a:t>
            </a:r>
          </a:p>
        </p:txBody>
      </p:sp>
      <p:sp>
        <p:nvSpPr>
          <p:cNvPr id="5" name="Email">
            <a:extLst>
              <a:ext uri="{FF2B5EF4-FFF2-40B4-BE49-F238E27FC236}">
                <a16:creationId xmlns:a16="http://schemas.microsoft.com/office/drawing/2014/main" id="{1C8AB37B-0E64-1147-A465-64B25BC027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800" y="2833200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0" u="sng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Email</a:t>
            </a:r>
          </a:p>
        </p:txBody>
      </p:sp>
      <p:sp>
        <p:nvSpPr>
          <p:cNvPr id="7" name="Telefon">
            <a:extLst>
              <a:ext uri="{FF2B5EF4-FFF2-40B4-BE49-F238E27FC236}">
                <a16:creationId xmlns:a16="http://schemas.microsoft.com/office/drawing/2014/main" id="{C561FCD8-3346-82A5-2F93-BF3E3EFF1E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2800" y="3279600"/>
            <a:ext cx="10515600" cy="525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26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Telefon</a:t>
            </a:r>
          </a:p>
        </p:txBody>
      </p:sp>
      <p:cxnSp>
        <p:nvCxnSpPr>
          <p:cNvPr id="18" name="Red line">
            <a:extLst>
              <a:ext uri="{FF2B5EF4-FFF2-40B4-BE49-F238E27FC236}">
                <a16:creationId xmlns:a16="http://schemas.microsoft.com/office/drawing/2014/main" id="{F6CCF09E-A8C5-53C6-1CCB-67CD81A40609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0B22D83-D4CA-131D-E5E9-5EAF745E254D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9D329714-3879-EE4B-ED3F-21EA268FBCF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752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1677600" y="2443073"/>
            <a:ext cx="10047600" cy="369332"/>
            <a:chOff x="2744570" y="3694411"/>
            <a:chExt cx="950427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3507364" y="3694411"/>
              <a:ext cx="4853277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2744570" y="3694411"/>
              <a:ext cx="37955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1646104" y="3694411"/>
              <a:ext cx="60274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8908219" y="3694411"/>
              <a:ext cx="125706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7450737" y="3694411"/>
              <a:ext cx="131445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10839041" y="3694411"/>
              <a:ext cx="68472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tx1"/>
                  </a:solidFill>
                  <a:latin typeface="+mn-lt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1677601" y="2067608"/>
            <a:ext cx="10047600" cy="369332"/>
            <a:chOff x="2744554" y="3155687"/>
            <a:chExt cx="9504263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3507346" y="3155687"/>
              <a:ext cx="48532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2744554" y="3155687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1646074" y="3155687"/>
              <a:ext cx="60274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8908192" y="3155687"/>
              <a:ext cx="125706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7450713" y="3155687"/>
              <a:ext cx="13144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10842417" y="3155687"/>
              <a:ext cx="68472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noProof="0">
                  <a:solidFill>
                    <a:schemeClr val="tx1"/>
                  </a:solidFill>
                  <a:latin typeface="+mn-lt"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1171466" y="1972984"/>
            <a:ext cx="10552805" cy="369332"/>
            <a:chOff x="1797665" y="2616963"/>
            <a:chExt cx="10552804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96690" y="2616963"/>
              <a:ext cx="5384711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5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713475" y="2616963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8819798" y="2616963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7278998" y="2616963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10862033" y="2616963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1" noProof="0">
                  <a:solidFill>
                    <a:schemeClr val="accent6"/>
                  </a:solidFill>
                  <a:latin typeface="+mn-lt"/>
                </a:rPr>
                <a:t>&lt;DURATION&gt;</a:t>
              </a:r>
            </a:p>
          </p:txBody>
        </p:sp>
      </p:grpSp>
      <p:grpSp>
        <p:nvGrpSpPr>
          <p:cNvPr id="3" name="SP Agenda Section" hidden="1"/>
          <p:cNvGrpSpPr/>
          <p:nvPr userDrawn="1"/>
        </p:nvGrpSpPr>
        <p:grpSpPr>
          <a:xfrm>
            <a:off x="1171466" y="1472532"/>
            <a:ext cx="10552806" cy="378568"/>
            <a:chOff x="1797664" y="2076395"/>
            <a:chExt cx="10552803" cy="378568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2303327" y="2085631"/>
              <a:ext cx="537807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 defTabSz="9332388">
                <a:tabLst>
                  <a:tab pos="9510147" algn="l"/>
                </a:tabLst>
              </a:pPr>
              <a:r>
                <a:rPr lang="de-CH" sz="2600" b="0" noProof="0" dirty="0">
                  <a:solidFill>
                    <a:schemeClr val="tx1"/>
                  </a:solidFill>
                  <a:latin typeface="+mn-lt"/>
                </a:rPr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1713473" y="2085631"/>
              <a:ext cx="63699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8819889" y="2085631"/>
              <a:ext cx="125706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7280427" y="2085631"/>
              <a:ext cx="138806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10866017" y="2076395"/>
              <a:ext cx="68472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de-CH" sz="2600" b="0" noProof="0">
                  <a:solidFill>
                    <a:schemeClr val="tx1"/>
                  </a:solidFill>
                  <a:latin typeface="+mn-lt"/>
                </a:rPr>
                <a:t>&lt;DURATION&gt;</a:t>
              </a:r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4214ED27-A09D-C4A9-4CE3-D4F74DF5D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795FC4AF-5939-9FD0-775D-D61C6E5AC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Agenda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CAC19EA-6E2F-6C17-5190-86F2BC3EB11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C6E297A4-F825-9CDA-5FE6-A6CC86FF3F6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96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989601" name="Logo" descr="{&quot;templafy&quot;:{&quot;id&quot;:&quot;40cd520c-7981-4b85-a90a-a64de46f623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00" y="2451600"/>
            <a:ext cx="2401200" cy="24228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9F61AC9-3E02-B55B-9C0E-D8A64DDAD36D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 dirty="0">
                <a:solidFill>
                  <a:schemeClr val="tx1"/>
                </a:solidFill>
                <a:latin typeface="+mj-lt"/>
              </a:rPr>
              <a:t>Titelfolie mit Logo reduziert</a:t>
            </a:r>
            <a:endParaRPr lang="de-DE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04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folie (Rot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9709" name="Logo" descr="{&quot;templafy&quot;:{&quot;id&quot;:&quot;11736f04-4cb9-492c-a2d4-dc35cab9d2d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00" y="2451600"/>
            <a:ext cx="2401200" cy="24228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0E20164-2ACA-C670-627C-5105965EA4F7}"/>
              </a:ext>
            </a:extLst>
          </p:cNvPr>
          <p:cNvSpPr txBox="1">
            <a:spLocks/>
          </p:cNvSpPr>
          <p:nvPr userDrawn="1"/>
        </p:nvSpPr>
        <p:spPr>
          <a:xfrm>
            <a:off x="320040" y="-484229"/>
            <a:ext cx="2068135" cy="362309"/>
          </a:xfrm>
          <a:prstGeom prst="rect">
            <a:avLst/>
          </a:prstGeom>
        </p:spPr>
        <p:txBody>
          <a:bodyPr vert="horz" lIns="91440" tIns="9000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800" dirty="0">
                <a:solidFill>
                  <a:schemeClr val="tx1"/>
                </a:solidFill>
                <a:latin typeface="+mj-lt"/>
              </a:rPr>
              <a:t>Titelfolie rot mit Logo</a:t>
            </a:r>
            <a:endParaRPr lang="de-DE" sz="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21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hema and date">
            <a:extLst>
              <a:ext uri="{FF2B5EF4-FFF2-40B4-BE49-F238E27FC236}">
                <a16:creationId xmlns:a16="http://schemas.microsoft.com/office/drawing/2014/main" id="{94831998-42DA-45E3-9D77-62123369D3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278" y="3191275"/>
            <a:ext cx="10510202" cy="3764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de-CH" noProof="0" dirty="0"/>
              <a:t>Thema/Anlass, Tag.Monat.2021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34DAC06-C0CC-40CA-AFC3-16063BE4CD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960" y="1473201"/>
            <a:ext cx="10515600" cy="1508760"/>
          </a:xfrm>
        </p:spPr>
        <p:txBody>
          <a:bodyPr tIns="108000">
            <a:noAutofit/>
          </a:bodyPr>
          <a:lstStyle>
            <a:lvl1pPr marL="0" indent="0" algn="l">
              <a:lnSpc>
                <a:spcPct val="90000"/>
              </a:lnSpc>
              <a:buNone/>
              <a:defRPr sz="4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8135589-86E2-4710-BA06-A9C3BB9B5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880" y="290873"/>
            <a:ext cx="10515600" cy="118232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noProof="0" dirty="0"/>
              <a:t>Titel hinzufügen</a:t>
            </a:r>
            <a:br>
              <a:rPr lang="de-CH" noProof="0" dirty="0"/>
            </a:br>
            <a:endParaRPr lang="de-CH" noProof="0" dirty="0"/>
          </a:p>
        </p:txBody>
      </p:sp>
      <p:sp>
        <p:nvSpPr>
          <p:cNvPr id="4" name="Name">
            <a:extLst>
              <a:ext uri="{FF2B5EF4-FFF2-40B4-BE49-F238E27FC236}">
                <a16:creationId xmlns:a16="http://schemas.microsoft.com/office/drawing/2014/main" id="{F7BBEF40-94F7-ABCA-E772-7C4B83D4B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6400" y="2916000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Name und Titel</a:t>
            </a:r>
          </a:p>
        </p:txBody>
      </p:sp>
      <p:cxnSp>
        <p:nvCxnSpPr>
          <p:cNvPr id="3" name="Red line">
            <a:extLst>
              <a:ext uri="{FF2B5EF4-FFF2-40B4-BE49-F238E27FC236}">
                <a16:creationId xmlns:a16="http://schemas.microsoft.com/office/drawing/2014/main" id="{F0624B72-CA48-123B-C362-137C9DC268E3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619E6025-9DA3-5803-A58F-7F9F131075B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5AF00A88-7C6B-5079-7EE1-1A35C516C8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A1140B-B088-1643-C6FB-DBF8E557542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11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 (Kurz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hema and date">
            <a:extLst>
              <a:ext uri="{FF2B5EF4-FFF2-40B4-BE49-F238E27FC236}">
                <a16:creationId xmlns:a16="http://schemas.microsoft.com/office/drawing/2014/main" id="{F69B26A7-791A-43AE-AC82-956FBB9884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9679" y="1980152"/>
            <a:ext cx="10515601" cy="3764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de-CH" noProof="0" dirty="0"/>
              <a:t>Thema/Anlass, Tag.Monat.2021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3FDBE87-0C00-448F-8952-0CDABC880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4" name="Name">
            <a:extLst>
              <a:ext uri="{FF2B5EF4-FFF2-40B4-BE49-F238E27FC236}">
                <a16:creationId xmlns:a16="http://schemas.microsoft.com/office/drawing/2014/main" id="{AB8391A8-67CD-1481-00B5-2E607FA9D4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200" y="1674000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Name und Titel</a:t>
            </a:r>
          </a:p>
        </p:txBody>
      </p:sp>
      <p:cxnSp>
        <p:nvCxnSpPr>
          <p:cNvPr id="5" name="Red line">
            <a:extLst>
              <a:ext uri="{FF2B5EF4-FFF2-40B4-BE49-F238E27FC236}">
                <a16:creationId xmlns:a16="http://schemas.microsoft.com/office/drawing/2014/main" id="{FF981C3A-5B7C-8A11-E2D1-8DFC1237EA09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5210C7DA-E626-4138-41C4-FFE5363DB1EA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3332C726-23BC-5621-87CD-3AE9B7B686E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04FC643D-FB4C-B07E-897A-355CB5CFF00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80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 (ohne Untertite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hema and date">
            <a:extLst>
              <a:ext uri="{FF2B5EF4-FFF2-40B4-BE49-F238E27FC236}">
                <a16:creationId xmlns:a16="http://schemas.microsoft.com/office/drawing/2014/main" id="{823AF8E3-CDEF-412C-B0B7-1B570B843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9679" y="1980152"/>
            <a:ext cx="10515601" cy="3764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0" spc="-20" baseline="0">
                <a:latin typeface="+mn-lt"/>
              </a:defRPr>
            </a:lvl1pPr>
          </a:lstStyle>
          <a:p>
            <a:pPr lvl="0"/>
            <a:r>
              <a:rPr lang="de-CH" noProof="0" dirty="0"/>
              <a:t>Thema/Anlass, Tag.Monat.2021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CF2C0D7-D0D8-4995-8605-AA1EACB1E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1880" y="290873"/>
            <a:ext cx="10515600" cy="13834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CH" noProof="0" dirty="0"/>
              <a:t>Titel 2. Zeile</a:t>
            </a:r>
            <a:br>
              <a:rPr lang="de-CH" noProof="0" dirty="0"/>
            </a:br>
            <a:r>
              <a:rPr lang="de-CH" noProof="0" dirty="0"/>
              <a:t>Titel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D18F409-58AF-0F68-C4B1-B8D5C083BA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9200" y="1674000"/>
            <a:ext cx="10510202" cy="37641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de-CH" sz="1800" b="1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noProof="0" dirty="0"/>
              <a:t>Name und Titel</a:t>
            </a:r>
          </a:p>
        </p:txBody>
      </p:sp>
      <p:cxnSp>
        <p:nvCxnSpPr>
          <p:cNvPr id="6" name="Red line">
            <a:extLst>
              <a:ext uri="{FF2B5EF4-FFF2-40B4-BE49-F238E27FC236}">
                <a16:creationId xmlns:a16="http://schemas.microsoft.com/office/drawing/2014/main" id="{DC7F4AE9-6319-47FD-40D9-9A051DE24054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8FA3A926-BFFE-9187-974F-D2E79176387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993B69D6-B6BE-5B43-F9DF-685E2874B50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E34CE106-8765-98EE-732F-2D52F97F2F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27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of content">
            <a:extLst>
              <a:ext uri="{FF2B5EF4-FFF2-40B4-BE49-F238E27FC236}">
                <a16:creationId xmlns:a16="http://schemas.microsoft.com/office/drawing/2014/main" id="{CBDA5DC1-D9CA-4B37-B284-FDA1A1DA7D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1880" y="1447800"/>
            <a:ext cx="10515600" cy="4351338"/>
          </a:xfrm>
        </p:spPr>
        <p:txBody>
          <a:bodyPr>
            <a:noAutofit/>
          </a:bodyPr>
          <a:lstStyle>
            <a:lvl1pPr marL="514350" indent="-514350">
              <a:spcAft>
                <a:spcPts val="0"/>
              </a:spcAft>
              <a:buAutoNum type="arabicPeriod"/>
              <a:defRPr sz="2600"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40C031B9-4B32-44CE-A145-BFDB01675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Titel hinzufügen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78C11D-E829-F832-F4AE-5BA07169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729411-F309-D7D3-71A1-6D1033C8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6941EC-A47A-CA11-5DDA-C8D42532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762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n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AF6088A9-5259-4AAF-A028-C07F0D5BFD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819A1E-7CFD-44ED-A7EE-35C8DB5FAD42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3C78D30-CB41-448E-A7F4-1813E993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679" y="864677"/>
            <a:ext cx="10515601" cy="6458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CH" noProof="0" dirty="0"/>
              <a:t>Kapiteluntertitel (fakultativ)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4E48C17-AA22-48E0-9072-4A51F911B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 dirty="0"/>
              <a:t>Kapiteltitel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A2851D3-4989-A190-D373-5DA1297BF81D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de-CH"/>
              <a:t>18. Januar 2023, Bern</a:t>
            </a:r>
            <a:endParaRPr lang="de-CH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061AEA7-6602-E4A2-DD82-9E4AAC83907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36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" descr="{&quot;templafy&quot;:{&quot;id&quot;:&quot;cb7156ac-7a35-4f44-8d34-c16141d206a2&quot;}}">
            <a:extLst>
              <a:ext uri="{FF2B5EF4-FFF2-40B4-BE49-F238E27FC236}">
                <a16:creationId xmlns:a16="http://schemas.microsoft.com/office/drawing/2014/main" id="{C8A7B36A-B3BC-45C2-A59F-40A3507CDE25}"/>
              </a:ext>
            </a:extLst>
          </p:cNvPr>
          <p:cNvSpPr/>
          <p:nvPr userDrawn="1"/>
        </p:nvSpPr>
        <p:spPr>
          <a:xfrm>
            <a:off x="1342800" y="6444000"/>
            <a:ext cx="1615873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sz="12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87A60C8-28BE-4B3A-BCC2-C1EB91D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654" y="6444000"/>
            <a:ext cx="371162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GB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9C819A1E-7CFD-44ED-A7EE-35C8DB5FAD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B41C1E1-CEB7-486D-9162-CFFACABF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736" y="20426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89BBD91-FA68-409D-B381-32B864E6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0" y="290873"/>
            <a:ext cx="10515600" cy="749575"/>
          </a:xfrm>
          <a:prstGeom prst="rect">
            <a:avLst/>
          </a:prstGeom>
        </p:spPr>
        <p:txBody>
          <a:bodyPr vert="horz" lIns="91440" tIns="90000" rIns="91440" bIns="45720" rtlCol="0" anchor="t">
            <a:noAutofit/>
          </a:bodyPr>
          <a:lstStyle/>
          <a:p>
            <a:r>
              <a:rPr lang="de-CH" noProof="0" dirty="0"/>
              <a:t>Titel </a:t>
            </a:r>
          </a:p>
        </p:txBody>
      </p:sp>
      <p:pic>
        <p:nvPicPr>
          <p:cNvPr id="877164658" name="Logo" descr="{&quot;templafy&quot;:{&quot;id&quot;:&quot;be5a5bb7-858a-4b1f-b2a4-f92c4b30d4ec&quot;}}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600" y="306000"/>
            <a:ext cx="1148400" cy="720000"/>
          </a:xfrm>
          <a:prstGeom prst="rect">
            <a:avLst/>
          </a:prstGeom>
        </p:spPr>
      </p:pic>
      <p:cxnSp>
        <p:nvCxnSpPr>
          <p:cNvPr id="13" name="Red line">
            <a:extLst>
              <a:ext uri="{FF2B5EF4-FFF2-40B4-BE49-F238E27FC236}">
                <a16:creationId xmlns:a16="http://schemas.microsoft.com/office/drawing/2014/main" id="{ADA05145-5711-4522-8D2E-644F05000567}"/>
              </a:ext>
            </a:extLst>
          </p:cNvPr>
          <p:cNvCxnSpPr>
            <a:cxnSpLocks/>
          </p:cNvCxnSpPr>
          <p:nvPr userDrawn="1"/>
        </p:nvCxnSpPr>
        <p:spPr>
          <a:xfrm>
            <a:off x="1147445" y="47458"/>
            <a:ext cx="10569674" cy="0"/>
          </a:xfrm>
          <a:prstGeom prst="line">
            <a:avLst/>
          </a:prstGeom>
          <a:ln w="952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9B5B7B-E577-A2EE-84D3-AEBFB271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1548" y="6444000"/>
            <a:ext cx="2254930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18. Januar 2023, Bern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509D695-BB18-932A-040D-5F6D0EDE9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8000" y="6444000"/>
            <a:ext cx="777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46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4" r:id="rId2"/>
    <p:sldLayoutId id="2147483675" r:id="rId3"/>
    <p:sldLayoutId id="2147483715" r:id="rId4"/>
    <p:sldLayoutId id="2147483717" r:id="rId5"/>
    <p:sldLayoutId id="2147483719" r:id="rId6"/>
    <p:sldLayoutId id="2147483720" r:id="rId7"/>
    <p:sldLayoutId id="2147483690" r:id="rId8"/>
    <p:sldLayoutId id="2147483703" r:id="rId9"/>
    <p:sldLayoutId id="2147483704" r:id="rId10"/>
    <p:sldLayoutId id="2147483705" r:id="rId11"/>
    <p:sldLayoutId id="2147483654" r:id="rId12"/>
    <p:sldLayoutId id="2147483706" r:id="rId13"/>
    <p:sldLayoutId id="2147483680" r:id="rId14"/>
    <p:sldLayoutId id="2147483678" r:id="rId15"/>
    <p:sldLayoutId id="2147483709" r:id="rId16"/>
    <p:sldLayoutId id="2147483710" r:id="rId17"/>
    <p:sldLayoutId id="2147483711" r:id="rId18"/>
    <p:sldLayoutId id="2147483712" r:id="rId19"/>
    <p:sldLayoutId id="2147483718" r:id="rId20"/>
    <p:sldLayoutId id="2147483716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ourier New" panose="02070309020205020404" pitchFamily="49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0000"/>
        </a:buClr>
        <a:buFontTx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3pPr>
      <a:lvl4pPr marL="100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4pPr>
      <a:lvl5pPr marL="133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Char char="‒"/>
        <a:defRPr sz="2600" kern="1200">
          <a:solidFill>
            <a:schemeClr val="tx1"/>
          </a:solidFill>
          <a:latin typeface="ArialM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5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2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EF05567-0A3C-8BAD-D53A-438F3A8D74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6235" y="5573005"/>
            <a:ext cx="10510202" cy="376413"/>
          </a:xfrm>
        </p:spPr>
        <p:txBody>
          <a:bodyPr/>
          <a:lstStyle/>
          <a:p>
            <a:r>
              <a:rPr lang="de-CH" dirty="0"/>
              <a:t>13. März 2024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F3DB3A13-F83D-A6BE-3A37-C983BF851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IKAS-Tagung vom 13. März 2024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6F4D761-2D27-BC6F-99AD-37924762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Kooperationspotenzial in der kirchlichen Sozialhilfe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D94A81-1A85-CB17-D6DE-6AFF44BF42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6235" y="5196592"/>
            <a:ext cx="10510202" cy="376413"/>
          </a:xfrm>
        </p:spPr>
        <p:txBody>
          <a:bodyPr/>
          <a:lstStyle/>
          <a:p>
            <a:r>
              <a:rPr lang="de-CH" dirty="0"/>
              <a:t>Simon Hofstetter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4957EAD-6F14-D97D-78A8-E225D08C183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CH" dirty="0"/>
              <a:t>Dozentur für Diakoniewissenschaft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500DF7F-E341-79D5-EEE7-BECA417D81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3073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Ressourcen-orientierung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r>
              <a:rPr lang="de-CH" i="1" dirty="0"/>
              <a:t>Klaus Dörner: </a:t>
            </a:r>
          </a:p>
          <a:p>
            <a:pPr marL="0" indent="0">
              <a:buNone/>
            </a:pPr>
            <a:r>
              <a:rPr lang="de-CH" i="1" dirty="0"/>
              <a:t>«Die Kirchgemeinden haben einen dramatischen Standortvorteil, da sie die einzige flächendeckende Institution sind, die in ihrem Einzugsbereich einen direkten Zugang zu einer Vielzahl von älteren Menschen verfügen».</a:t>
            </a:r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r>
              <a:rPr lang="de-CH" i="1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2042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Ressourcen-orientierung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Ressourcen der Kirchgemeinden: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Flächendeckender, nahräumlicher Zugang zu vielen Menschen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Vielzahl von Freiwilligen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Potenzial kirchlicher Räumlichkeiten</a:t>
            </a:r>
          </a:p>
          <a:p>
            <a:pPr marL="0" indent="0">
              <a:buNone/>
            </a:pPr>
            <a:r>
              <a:rPr lang="de-CH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792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Institutionen-</a:t>
            </a:r>
            <a:br>
              <a:rPr lang="de-CH" sz="2200" dirty="0"/>
            </a:br>
            <a:r>
              <a:rPr lang="de-CH" sz="2200" dirty="0" err="1"/>
              <a:t>logik</a:t>
            </a:r>
            <a:endParaRPr lang="de-CH" sz="22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r>
              <a:rPr lang="de-CH" sz="3200" b="1" dirty="0"/>
              <a:t>Institutionenlogik</a:t>
            </a:r>
          </a:p>
          <a:p>
            <a:pPr marL="0" indent="0">
              <a:buNone/>
            </a:pPr>
            <a:r>
              <a:rPr lang="de-CH" i="1" dirty="0"/>
              <a:t>«Kooperation funktioniert dann, wenn Institutionen je ihre organisationale und institutionelle Grammatik einhalten».</a:t>
            </a:r>
          </a:p>
          <a:p>
            <a:pPr marL="0" indent="0">
              <a:buNone/>
            </a:pPr>
            <a:r>
              <a:rPr lang="de-CH" i="1" dirty="0"/>
              <a:t>(Merten/</a:t>
            </a:r>
            <a:r>
              <a:rPr lang="de-CH" i="1" dirty="0" err="1"/>
              <a:t>Kaegi</a:t>
            </a:r>
            <a:r>
              <a:rPr lang="de-CH" i="1" dirty="0"/>
              <a:t>)</a:t>
            </a:r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r>
              <a:rPr lang="de-CH" i="1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854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Institutionen-</a:t>
            </a:r>
            <a:br>
              <a:rPr lang="de-CH" sz="2200" dirty="0"/>
            </a:br>
            <a:r>
              <a:rPr lang="de-CH" sz="2200" dirty="0" err="1"/>
              <a:t>logik</a:t>
            </a:r>
            <a:endParaRPr lang="de-CH" sz="22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Verständnis der kirchlichen Diakonie als «professionelle Flexible»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Freiheit von spezifischen Steuerungsaufträgen, Flexibilität des Ressourceneinsatzes allein aufgrund spezifischer Not der Betroffenen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Wehren gegenüber zunehmenden politischen Interessen zur Lenkung von Kirchensteuern </a:t>
            </a:r>
          </a:p>
          <a:p>
            <a:pPr marL="0" indent="0">
              <a:buNone/>
            </a:pPr>
            <a:r>
              <a:rPr lang="de-CH" i="1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073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Werte-</a:t>
            </a:r>
            <a:br>
              <a:rPr lang="de-CH" sz="2200" dirty="0"/>
            </a:br>
            <a:r>
              <a:rPr lang="de-CH" sz="2200" dirty="0" err="1"/>
              <a:t>orientierung</a:t>
            </a:r>
            <a:endParaRPr lang="de-CH" sz="22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r>
              <a:rPr lang="de-CH" sz="3200" b="1" dirty="0"/>
              <a:t>Werteorientierung</a:t>
            </a:r>
            <a:r>
              <a:rPr lang="de-CH" i="1" dirty="0"/>
              <a:t> </a:t>
            </a:r>
          </a:p>
          <a:p>
            <a:pPr marL="0" indent="0">
              <a:buNone/>
            </a:pPr>
            <a:r>
              <a:rPr lang="de-CH" i="1" dirty="0"/>
              <a:t>«Kooperationspartner bringen ihre organisationsspezifischen Werte und Normen ein.» </a:t>
            </a:r>
            <a:br>
              <a:rPr lang="de-CH" i="1" dirty="0"/>
            </a:br>
            <a:r>
              <a:rPr lang="de-CH" i="1" dirty="0"/>
              <a:t>(Merten/</a:t>
            </a:r>
            <a:r>
              <a:rPr lang="de-CH" i="1" dirty="0" err="1"/>
              <a:t>Kaegi</a:t>
            </a:r>
            <a:r>
              <a:rPr lang="de-CH" i="1" dirty="0"/>
              <a:t>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48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Werte-</a:t>
            </a:r>
            <a:br>
              <a:rPr lang="de-CH" sz="2200" dirty="0"/>
            </a:br>
            <a:r>
              <a:rPr lang="de-CH" sz="2200" dirty="0" err="1"/>
              <a:t>orientierung</a:t>
            </a:r>
            <a:endParaRPr lang="de-CH" sz="22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«Doppeltes Mandat» der Sozialen Arbeit gegenüber «einfaches Mandat» der kirchlichen Diakonie: einzig der Not der Betroffenen verpflichtet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Glaube an bedingungslose Annahme eines jeden Menschen durch Gott ausserhalb jeglicher Leistungen und Kompetenzen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936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r>
              <a:rPr lang="de-CH" sz="3200" b="1" dirty="0"/>
              <a:t>Ressourcenorientierung</a:t>
            </a:r>
          </a:p>
          <a:p>
            <a:pPr marL="0" indent="0">
              <a:buNone/>
            </a:pPr>
            <a:r>
              <a:rPr lang="de-CH" sz="3200" b="1" dirty="0"/>
              <a:t>Institutionenlogik</a:t>
            </a:r>
          </a:p>
          <a:p>
            <a:pPr marL="0" indent="0">
              <a:buNone/>
            </a:pPr>
            <a:r>
              <a:rPr lang="de-CH" sz="3200" b="1" dirty="0"/>
              <a:t>Werteorientierung </a:t>
            </a:r>
          </a:p>
          <a:p>
            <a:pPr marL="0" indent="0">
              <a:buNone/>
            </a:pPr>
            <a:endParaRPr lang="de-CH" sz="3200" b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6792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Ausblick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endParaRPr lang="de-CH" sz="3200" b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6113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6D9FA7-331F-D286-1CAA-BDB1FBAC4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b="1" dirty="0"/>
              <a:t>Ablauf</a:t>
            </a:r>
            <a:r>
              <a:rPr lang="de-CH" dirty="0"/>
              <a:t> 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Drei Praxisbeobachtungen zu «Runden Tischen»</a:t>
            </a:r>
          </a:p>
          <a:p>
            <a:r>
              <a:rPr lang="de-CH" dirty="0"/>
              <a:t>Einordnung bezüglich des Kooperationspotenzials</a:t>
            </a:r>
          </a:p>
          <a:p>
            <a:r>
              <a:rPr lang="de-CH" dirty="0"/>
              <a:t>Ausblick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Zum Einstieg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2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616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6D9FA7-331F-D286-1CAA-BDB1FBAC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80" y="1991032"/>
            <a:ext cx="5918855" cy="380810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Praxiserfahrungen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DC69D7-4E39-CB9A-15BD-67A745C70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b="3527"/>
          <a:stretch/>
        </p:blipFill>
        <p:spPr>
          <a:xfrm>
            <a:off x="3091986" y="1685310"/>
            <a:ext cx="4886892" cy="4477832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944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6D9FA7-331F-D286-1CAA-BDB1FBAC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80" y="1991032"/>
            <a:ext cx="5918855" cy="380810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- Stadtzürcher Quartier</a:t>
            </a:r>
          </a:p>
          <a:p>
            <a:pPr marL="0" indent="0">
              <a:buNone/>
            </a:pPr>
            <a:r>
              <a:rPr lang="de-CH" dirty="0"/>
              <a:t>- Kooperationsprojekt von stadtärztlichem Dienst, Pro Senectute, Spitex, diakonischem Werk…. mit besonderem Blick auf die Freiwilligen</a:t>
            </a:r>
          </a:p>
          <a:p>
            <a:pPr marL="0" indent="0">
              <a:buNone/>
            </a:pPr>
            <a:r>
              <a:rPr lang="de-CH" dirty="0"/>
              <a:t>- Konzept der koordinierten aufsuchenden Beratung über zwei Stufen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Praxiserfahrung 1: </a:t>
            </a:r>
            <a:br>
              <a:rPr lang="de-CH" dirty="0"/>
            </a:br>
            <a:r>
              <a:rPr lang="de-CH" dirty="0"/>
              <a:t>Runder Tisch «</a:t>
            </a:r>
            <a:r>
              <a:rPr lang="de-CH" dirty="0" err="1"/>
              <a:t>va</a:t>
            </a:r>
            <a:r>
              <a:rPr lang="de-CH" dirty="0"/>
              <a:t> </a:t>
            </a:r>
            <a:r>
              <a:rPr lang="de-CH" dirty="0" err="1"/>
              <a:t>bene</a:t>
            </a:r>
            <a:r>
              <a:rPr lang="de-CH" dirty="0"/>
              <a:t>»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AA172C-35AA-E4B1-98E2-F777669F4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35435" r="68392" b="21476"/>
          <a:stretch/>
        </p:blipFill>
        <p:spPr>
          <a:xfrm>
            <a:off x="7147793" y="1991032"/>
            <a:ext cx="3832934" cy="3512096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976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6D9FA7-331F-D286-1CAA-BDB1FBAC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80" y="1991032"/>
            <a:ext cx="5918855" cy="380810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- </a:t>
            </a:r>
            <a:r>
              <a:rPr lang="de-CH" dirty="0" err="1"/>
              <a:t>Agglogemeinde</a:t>
            </a:r>
            <a:r>
              <a:rPr lang="de-CH" dirty="0"/>
              <a:t> in Nachbarkanton</a:t>
            </a:r>
          </a:p>
          <a:p>
            <a:pPr marL="0" indent="0">
              <a:buNone/>
            </a:pPr>
            <a:r>
              <a:rPr lang="de-CH" dirty="0"/>
              <a:t>- Fallbesprechungen gemeinsam mit allen Institutionen im Sozialbereich … mit besonderem Blick auf die Kirchgemeinde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Praxiserfahrung 2: </a:t>
            </a:r>
            <a:br>
              <a:rPr lang="de-CH" dirty="0"/>
            </a:br>
            <a:r>
              <a:rPr lang="de-CH" dirty="0"/>
              <a:t>Runder Tisch «Fallbesprechungen»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AA172C-35AA-E4B1-98E2-F777669F4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8705" r="44679" b="-8705"/>
          <a:stretch/>
        </p:blipFill>
        <p:spPr>
          <a:xfrm>
            <a:off x="7147793" y="1991032"/>
            <a:ext cx="3832934" cy="3512096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178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6D9FA7-331F-D286-1CAA-BDB1FBAC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80" y="1991032"/>
            <a:ext cx="5918855" cy="380810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- mittelgrosse Dorfgemeinde</a:t>
            </a:r>
          </a:p>
          <a:p>
            <a:pPr marL="0" indent="0">
              <a:buNone/>
            </a:pPr>
            <a:r>
              <a:rPr lang="de-CH" dirty="0"/>
              <a:t>- Aussprache am Runden Tisch zum Thema «Leistungen für Migrant*innen» … mit besonderen Anliegen des Sozialvorstehers im Gemeinderat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Praxiserfahrung 3: </a:t>
            </a:r>
            <a:br>
              <a:rPr lang="de-CH" dirty="0"/>
            </a:br>
            <a:r>
              <a:rPr lang="de-CH" dirty="0"/>
              <a:t>Runder Tisch «Sozialvorsteher»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AA172C-35AA-E4B1-98E2-F777669F4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3622"/>
          <a:stretch/>
        </p:blipFill>
        <p:spPr>
          <a:xfrm>
            <a:off x="7147793" y="1991032"/>
            <a:ext cx="3832934" cy="3512096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276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</a:t>
            </a:r>
            <a:br>
              <a:rPr lang="de-CH" dirty="0"/>
            </a:br>
            <a:r>
              <a:rPr lang="de-CH" dirty="0"/>
              <a:t>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0F0E648-C93A-0128-0C1E-30C9279D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80" y="1447800"/>
            <a:ext cx="8603062" cy="4351338"/>
          </a:xfrm>
        </p:spPr>
        <p:txBody>
          <a:bodyPr/>
          <a:lstStyle/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1178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A58102B-D8E4-B225-5E3D-1A9C1F064F01}"/>
              </a:ext>
            </a:extLst>
          </p:cNvPr>
          <p:cNvSpPr/>
          <p:nvPr/>
        </p:nvSpPr>
        <p:spPr>
          <a:xfrm>
            <a:off x="2183347" y="2543953"/>
            <a:ext cx="7651816" cy="213128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50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357F8C4D-4733-E5ED-DE2D-AB056050CB36}"/>
              </a:ext>
            </a:extLst>
          </p:cNvPr>
          <p:cNvSpPr/>
          <p:nvPr/>
        </p:nvSpPr>
        <p:spPr>
          <a:xfrm>
            <a:off x="454033" y="2834429"/>
            <a:ext cx="1655565" cy="157807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Auftrag, Problem-stellung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2970E4-081A-50DB-E954-94349ECFF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						(Merten / </a:t>
            </a:r>
            <a:r>
              <a:rPr lang="de-CH" dirty="0" err="1"/>
              <a:t>Kaegi</a:t>
            </a:r>
            <a:r>
              <a:rPr lang="de-CH" dirty="0"/>
              <a:t> 2015)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029AE24-2D6E-8B89-8348-44B89ED3DCA9}"/>
              </a:ext>
            </a:extLst>
          </p:cNvPr>
          <p:cNvSpPr/>
          <p:nvPr/>
        </p:nvSpPr>
        <p:spPr>
          <a:xfrm>
            <a:off x="9984656" y="2834430"/>
            <a:ext cx="1841799" cy="157807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Wirkungs-orientierung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2655289" y="1769804"/>
            <a:ext cx="2137937" cy="1747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Ressourcen-orientierung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2B04747-A529-EBC7-3B17-2774D0F03BC0}"/>
              </a:ext>
            </a:extLst>
          </p:cNvPr>
          <p:cNvSpPr/>
          <p:nvPr/>
        </p:nvSpPr>
        <p:spPr>
          <a:xfrm>
            <a:off x="4960747" y="1769804"/>
            <a:ext cx="2137937" cy="1747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Institutionen-logik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612180E7-2931-5915-F519-5B347A6738CE}"/>
              </a:ext>
            </a:extLst>
          </p:cNvPr>
          <p:cNvSpPr/>
          <p:nvPr/>
        </p:nvSpPr>
        <p:spPr>
          <a:xfrm>
            <a:off x="7266205" y="1769804"/>
            <a:ext cx="2137937" cy="1747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Werte-orientierung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3524CB9-41A2-E913-B465-2B0EE68957E0}"/>
              </a:ext>
            </a:extLst>
          </p:cNvPr>
          <p:cNvSpPr/>
          <p:nvPr/>
        </p:nvSpPr>
        <p:spPr>
          <a:xfrm>
            <a:off x="2655289" y="3828715"/>
            <a:ext cx="2137937" cy="1747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Professions-orientierung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4199BEB-F57B-568F-9EF5-9AFDD2AE5414}"/>
              </a:ext>
            </a:extLst>
          </p:cNvPr>
          <p:cNvSpPr/>
          <p:nvPr/>
        </p:nvSpPr>
        <p:spPr>
          <a:xfrm>
            <a:off x="4960747" y="3828715"/>
            <a:ext cx="2137937" cy="1747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Multi-perspektivität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81C02E3D-9DB2-2D57-B0BB-10FA573750B7}"/>
              </a:ext>
            </a:extLst>
          </p:cNvPr>
          <p:cNvSpPr/>
          <p:nvPr/>
        </p:nvSpPr>
        <p:spPr>
          <a:xfrm>
            <a:off x="7266205" y="3828715"/>
            <a:ext cx="2137937" cy="1747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Partizipations-orientierung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2407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CB6765ED-1AF6-7457-B829-FBF73F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Einordnung: Kooperationspotenzial der kirchlichen Sozialhilfe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BA69E-55FC-82F6-A95E-712A9C3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000E67-349F-D393-09AB-35B79DDE2075}"/>
              </a:ext>
            </a:extLst>
          </p:cNvPr>
          <p:cNvSpPr/>
          <p:nvPr/>
        </p:nvSpPr>
        <p:spPr>
          <a:xfrm>
            <a:off x="8451405" y="1828797"/>
            <a:ext cx="2801614" cy="21680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200" dirty="0"/>
              <a:t>Ressourcen-orientierung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C5AE5-B85E-6375-11B3-9C2D2361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35" y="2051255"/>
            <a:ext cx="7236604" cy="3891116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Ressourcenorientierung</a:t>
            </a:r>
          </a:p>
          <a:p>
            <a:pPr marL="0" indent="0">
              <a:buNone/>
            </a:pPr>
            <a:r>
              <a:rPr lang="de-CH" i="1" dirty="0"/>
              <a:t>«Kooperation ist dann ein Gewinn, wenn die je spezifischen organisationalen Ressourcen eingebracht werden und zur Geltung kommen».</a:t>
            </a:r>
          </a:p>
          <a:p>
            <a:pPr marL="0" indent="0">
              <a:buNone/>
            </a:pPr>
            <a:r>
              <a:rPr lang="de-CH" i="1" dirty="0"/>
              <a:t>(Merten/</a:t>
            </a:r>
            <a:r>
              <a:rPr lang="de-CH" i="1" dirty="0" err="1"/>
              <a:t>Kaegi</a:t>
            </a:r>
            <a:r>
              <a:rPr lang="de-CH" i="1" dirty="0"/>
              <a:t>)</a:t>
            </a:r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r>
              <a:rPr lang="de-CH" i="1" dirty="0"/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20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Responsible TimeSlot Duration SlideNumber"/>
</p:tagLst>
</file>

<file path=ppt/theme/theme1.xml><?xml version="1.0" encoding="utf-8"?>
<a:theme xmlns:a="http://schemas.openxmlformats.org/drawingml/2006/main" name="Universität Bern">
  <a:themeElements>
    <a:clrScheme name="Farben Universitat Bern">
      <a:dk1>
        <a:sysClr val="windowText" lastClr="000000"/>
      </a:dk1>
      <a:lt1>
        <a:sysClr val="window" lastClr="FFFFFF"/>
      </a:lt1>
      <a:dk2>
        <a:srgbClr val="000000"/>
      </a:dk2>
      <a:lt2>
        <a:srgbClr val="EDEDED"/>
      </a:lt2>
      <a:accent1>
        <a:srgbClr val="668271"/>
      </a:accent1>
      <a:accent2>
        <a:srgbClr val="CFC43C"/>
      </a:accent2>
      <a:accent3>
        <a:srgbClr val="5294B4"/>
      </a:accent3>
      <a:accent4>
        <a:srgbClr val="75C4C5"/>
      </a:accent4>
      <a:accent5>
        <a:srgbClr val="9B3841"/>
      </a:accent5>
      <a:accent6>
        <a:srgbClr val="E4003C"/>
      </a:accent6>
      <a:hlink>
        <a:srgbClr val="0563C1"/>
      </a:hlink>
      <a:folHlink>
        <a:srgbClr val="954F72"/>
      </a:folHlink>
    </a:clrScheme>
    <a:fontScheme name="University of B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svorlage für manuelle Bearbeitung" id="{8FFF66D5-F8E1-F64E-A2B4-1C62F3A71E19}" vid="{E64B5F02-42F3-EC4E-AB7B-D2A7A55F3E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12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0,"isValidatorEnabled":false,"isLocked":false,"elementsMetadata":[],"slideId":"638065154102592755","enableDocumentContentUpdater":true,"version":"1.13"}]]></TemplafySlideTemplateConfiguration>
</file>

<file path=customXml/item21.xml><?xml version="1.0" encoding="utf-8"?>
<TemplafySlideTemplateConfiguration><![CDATA[{"slideVersion":0,"isValidatorEnabled":false,"isLocked":false,"elementsMetadata":[],"slideId":"638096330520987953","enableDocumentContentUpdater":true,"version":"1.13"}]]></TemplafySlideTemplateConfiguration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0,"isValidatorEnabled":false,"isLocked":false,"elementsMetadata":[],"slideId":"637910471548197205","enableDocumentContentUpdater":true,"version":"1.13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28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0,"isValidatorEnabled":false,"isLocked":false,"elementsMetadata":[],"slideId":"638096330520987952","enableDocumentContentUpdater":true,"version":"1.13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FormConfiguration><![CDATA[{"formFields":[{"dataSource":"LogoPowerPoint","displayColumn":"id","hideIfNoUserInteractionRequired":true,"distinct":true,"required":false,"autoSelectFirstOption":true,"helpTexts":{"prefix":"","postfix":""},"spacing":{},"type":"dropDown","name":"Logo","label":"Logo","fullyQualifiedName":"Logo"}],"formDataEntries":[{"name":"Logo","value":"Z2eF3iymXGQicZCtNG1OaA=="}]}]]></TemplafyFormConfiguration>
</file>

<file path=customXml/item35.xml><?xml version="1.0" encoding="utf-8"?>
<TemplafySlideTemplateConfiguration><![CDATA[{"slideVersion":0,"isValidatorEnabled":false,"isLocked":false,"elementsMetadata":[],"slideId":"638065154102749068","enableDocumentContentUpdater":true,"version":"1.13"}]]></TemplafySlideTemplate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38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40.xml><?xml version="1.0" encoding="utf-8"?>
<TemplafySlideTemplateConfiguration><![CDATA[{"slideVersion":0,"isValidatorEnabled":false,"isLocked":false,"elementsMetadata":[],"slideId":"637914799455398208","enableDocumentContentUpdater":true,"version":"1.13"}]]></TemplafySlideTemplateConfiguration>
</file>

<file path=customXml/item41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TemplateConfiguration><![CDATA[{"slideVersion":0,"isValidatorEnabled":false,"isLocked":false,"elementsMetadata":[],"slideId":"638097205772678871","enableDocumentContentUpdater":true,"version":"1.13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TemplateConfiguration><![CDATA[{"slideVersion":0,"isValidatorEnabled":false,"isLocked":false,"elementsMetadata":[],"slideId":"638065154102748986","enableDocumentContentUpdater":true,"version":"1.13"}]]></TemplafySlideTemplateConfiguration>
</file>

<file path=customXml/item53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54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55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TemplateConfiguration><![CDATA[{"slideVersion":0,"isValidatorEnabled":false,"isLocked":false,"elementsMetadata":[],"slideId":"637914799454929334","enableDocumentContentUpdater":true,"version":"1.13"}]]></TemplafySlideTemplateConfiguration>
</file>

<file path=customXml/item58.xml><?xml version="1.0" encoding="utf-8"?>
<TemplafySlideFormConfiguration><![CDATA[{"formFields":[],"formDataEntries":[]}]]></TemplafySlideForm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0,"isValidatorEnabled":false,"isLocked":false,"elementsMetadata":[],"slideId":"637910471548040951","enableDocumentContentUpdater":true,"version":"1.13"}]]></TemplafySlideTemplateConfiguration>
</file>

<file path=customXml/item60.xml><?xml version="1.0" encoding="utf-8"?>
<TemplafyTemplateConfiguration><![CDATA[{"elementsMetadata":[{"type":"shape","id":"cb7156ac-7a35-4f44-8d34-c16141d206a2","elementConfiguration":{"format":"{{DateFormats.CustomA}}","binding":"Form.Date","disableUpdates":false,"type":"date"}},{"type":"shape","id":"be5a5bb7-858a-4b1f-b2a4-f92c4b30d4ec","elementConfiguration":{"inheritDimensions":"inheritNone","width":"{{Form.Logo.LogoPPTSmallWidth}}","height":"{{Form.Logo.LogoPPTSmallHeight}}","binding":"Form.Logo.LogoPPTSmall","disableUpdates":false,"type":"image"}},{"type":"shape","id":"40cd520c-7981-4b85-a90a-a64de46f623a","elementConfiguration":{"inheritDimensions":"inheritNone","width":"{{Form.Logo.LogoPPT_Width2}}","height":"{{Form.Logo.LogoPPT_Height2}}","binding":"Form.Logo.LogoPPTBlack","disableUpdates":false,"type":"image"}},{"type":"shape","id":"03028a47-8cf1-4772-b60b-639801d4e59c","elementConfiguration":{"inheritDimensions":"inheritNone","width":"{{Form.Logo.LogoPPTSmallWidth}}","height":"{{Form.Logo.LogoPPTSmallHeight}}","binding":"Form.Logo.LogoPPTSmall","disableUpdates":false,"type":"image"}},{"type":"shape","id":"b838a76d-06b8-406e-ae87-bd8c42cb5ec0","elementConfiguration":{"inheritDimensions":"inheritNone","width":"{{Form.Logo.LogoPPTWidth}}","height":"{{Form.Logo.LogoPPTHeight}}","binding":"Form.Logo.LogoPPT","disableUpdates":false,"type":"image"}},{"type":"shape","id":"ec547090-d177-43d7-b962-ed492d31c860","elementConfiguration":{"inheritDimensions":"inheritNone","width":"{{Form.Logo.LogoPPT_Width2}}","height":"{{Form.Logo.LogoPPT_Height2}}","binding":"Form.Logo.LogoPPT_White","disableUpdates":false,"type":"image"}},{"type":"shape","id":"61c05eb1-46c5-4e53-a704-72593f084add","elementConfiguration":{"inheritDimensions":"inheritNone","width":"{{Form.Logo.LogoPPTSmallWidth}}","height":"{{Form.Logo.LogoPPTSmallHeight}}","binding":"Form.Logo.LogoPPTSmallWhite","disableUpdates":false,"type":"image"}},{"type":"shape","id":"ab45209a-a7bf-4dcd-a556-ec82227449c3","elementConfiguration":{"inheritDimensions":"inheritNone","width":"{{Form.Logo.LogoPPTSmallWidth}}","height":"{{Form.Logo.LogoPPTSmallHeight}}","binding":"Form.Logo.LogoPPTSmallWhite","disableUpdates":false,"type":"image"}},{"type":"shape","id":"11736f04-4cb9-492c-a2d4-dc35cab9d2d2","elementConfiguration":{"inheritDimensions":"inheritNone","width":"{{Form.Logo.LogoPPT_Width2}}","height":"{{Form.Logo.LogoPPT_Height2}}","binding":"Form.Logo.LogoPPT_White","disableUpdates":false,"type":"image"}}],"transformationConfigurations":[],"templateName":"","templateDescription":"","enableDocumentContentUpdater":true,"version":"1.13"}]]></TemplafyTemplateConfiguration>
</file>

<file path=customXml/item61.xml><?xml version="1.0" encoding="utf-8"?>
<TemplafySlideTemplateConfiguration><![CDATA[{"slideVersion":0,"isValidatorEnabled":false,"isLocked":false,"elementsMetadata":[],"slideId":"638097205772835147","enableDocumentContentUpdater":true,"version":"1.13"}]]></TemplafySlideTemplateConfiguration>
</file>

<file path=customXml/item7.xml><?xml version="1.0" encoding="utf-8"?>
<TemplafySlideTemplateConfiguration><![CDATA[{"slideVersion":0,"isValidatorEnabled":false,"isLocked":false,"elementsMetadata":[],"slideId":"637910471548509700","enableDocumentContentUpdater":true,"version":"1.13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0,"isValidatorEnabled":false,"isLocked":false,"elementsMetadata":[],"slideId":"637914799455241930","enableDocumentContentUpdater":true,"version":"1.13"}]]></TemplafySlideTemplateConfiguration>
</file>

<file path=customXml/itemProps1.xml><?xml version="1.0" encoding="utf-8"?>
<ds:datastoreItem xmlns:ds="http://schemas.openxmlformats.org/officeDocument/2006/customXml" ds:itemID="{725C6BD1-A409-4F4D-BBC9-179D691999B7}">
  <ds:schemaRefs/>
</ds:datastoreItem>
</file>

<file path=customXml/itemProps10.xml><?xml version="1.0" encoding="utf-8"?>
<ds:datastoreItem xmlns:ds="http://schemas.openxmlformats.org/officeDocument/2006/customXml" ds:itemID="{8CEB7C51-0AC8-4F8C-854B-B56658AD5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b7df8-672f-46f2-977f-893ce5cef86b"/>
    <ds:schemaRef ds:uri="22a3f1e7-1ad8-4567-967d-700183da1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F57A334F-CEA1-47E4-8A8D-B868A950019D}">
  <ds:schemaRefs/>
</ds:datastoreItem>
</file>

<file path=customXml/itemProps12.xml><?xml version="1.0" encoding="utf-8"?>
<ds:datastoreItem xmlns:ds="http://schemas.openxmlformats.org/officeDocument/2006/customXml" ds:itemID="{85FEB81E-4527-4DD3-8F62-3798F297A843}">
  <ds:schemaRefs/>
</ds:datastoreItem>
</file>

<file path=customXml/itemProps13.xml><?xml version="1.0" encoding="utf-8"?>
<ds:datastoreItem xmlns:ds="http://schemas.openxmlformats.org/officeDocument/2006/customXml" ds:itemID="{ED1C192B-6342-41E9-95DA-217F8A88410F}">
  <ds:schemaRefs/>
</ds:datastoreItem>
</file>

<file path=customXml/itemProps14.xml><?xml version="1.0" encoding="utf-8"?>
<ds:datastoreItem xmlns:ds="http://schemas.openxmlformats.org/officeDocument/2006/customXml" ds:itemID="{872A8F5B-6EBE-4F50-8884-1C660A94B0D0}">
  <ds:schemaRefs/>
</ds:datastoreItem>
</file>

<file path=customXml/itemProps15.xml><?xml version="1.0" encoding="utf-8"?>
<ds:datastoreItem xmlns:ds="http://schemas.openxmlformats.org/officeDocument/2006/customXml" ds:itemID="{FF2CB4DC-9425-4EF8-8B4C-09CE6BAB7916}">
  <ds:schemaRefs/>
</ds:datastoreItem>
</file>

<file path=customXml/itemProps16.xml><?xml version="1.0" encoding="utf-8"?>
<ds:datastoreItem xmlns:ds="http://schemas.openxmlformats.org/officeDocument/2006/customXml" ds:itemID="{F43EC1D6-6F10-4E37-8C25-20671A89B1F6}">
  <ds:schemaRefs/>
</ds:datastoreItem>
</file>

<file path=customXml/itemProps17.xml><?xml version="1.0" encoding="utf-8"?>
<ds:datastoreItem xmlns:ds="http://schemas.openxmlformats.org/officeDocument/2006/customXml" ds:itemID="{2511B040-502F-4087-AE33-8BF5F823DAAC}">
  <ds:schemaRefs/>
</ds:datastoreItem>
</file>

<file path=customXml/itemProps18.xml><?xml version="1.0" encoding="utf-8"?>
<ds:datastoreItem xmlns:ds="http://schemas.openxmlformats.org/officeDocument/2006/customXml" ds:itemID="{0611EE76-ECE1-422F-8454-3CAD7A4066D9}">
  <ds:schemaRefs/>
</ds:datastoreItem>
</file>

<file path=customXml/itemProps19.xml><?xml version="1.0" encoding="utf-8"?>
<ds:datastoreItem xmlns:ds="http://schemas.openxmlformats.org/officeDocument/2006/customXml" ds:itemID="{A6C44B17-4605-4067-96ED-FF226EBEF076}">
  <ds:schemaRefs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2a3f1e7-1ad8-4567-967d-700183da1d1b"/>
    <ds:schemaRef ds:uri="aacb7df8-672f-46f2-977f-893ce5cef8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04A80C-E3F3-4CCF-B1C7-9D4AE80D8A71}">
  <ds:schemaRefs/>
</ds:datastoreItem>
</file>

<file path=customXml/itemProps20.xml><?xml version="1.0" encoding="utf-8"?>
<ds:datastoreItem xmlns:ds="http://schemas.openxmlformats.org/officeDocument/2006/customXml" ds:itemID="{E7CA2743-AFB0-47C1-AB6C-7BB684732457}">
  <ds:schemaRefs/>
</ds:datastoreItem>
</file>

<file path=customXml/itemProps21.xml><?xml version="1.0" encoding="utf-8"?>
<ds:datastoreItem xmlns:ds="http://schemas.openxmlformats.org/officeDocument/2006/customXml" ds:itemID="{DD4A4436-2489-4947-982C-E5326A5D4E82}">
  <ds:schemaRefs/>
</ds:datastoreItem>
</file>

<file path=customXml/itemProps22.xml><?xml version="1.0" encoding="utf-8"?>
<ds:datastoreItem xmlns:ds="http://schemas.openxmlformats.org/officeDocument/2006/customXml" ds:itemID="{CA0C02DB-13BD-4C70-A36C-4E0C1B4A713E}">
  <ds:schemaRefs>
    <ds:schemaRef ds:uri="http://schemas.microsoft.com/sharepoint/v3/contenttype/forms"/>
  </ds:schemaRefs>
</ds:datastoreItem>
</file>

<file path=customXml/itemProps23.xml><?xml version="1.0" encoding="utf-8"?>
<ds:datastoreItem xmlns:ds="http://schemas.openxmlformats.org/officeDocument/2006/customXml" ds:itemID="{07FFDB42-EB20-4CC7-97A5-3E45069361FF}">
  <ds:schemaRefs/>
</ds:datastoreItem>
</file>

<file path=customXml/itemProps24.xml><?xml version="1.0" encoding="utf-8"?>
<ds:datastoreItem xmlns:ds="http://schemas.openxmlformats.org/officeDocument/2006/customXml" ds:itemID="{D3CCB4CD-9FBA-4673-82C4-1275D7A40D99}">
  <ds:schemaRefs/>
</ds:datastoreItem>
</file>

<file path=customXml/itemProps25.xml><?xml version="1.0" encoding="utf-8"?>
<ds:datastoreItem xmlns:ds="http://schemas.openxmlformats.org/officeDocument/2006/customXml" ds:itemID="{47ADF2E6-B50F-4DE1-A131-96CA45901A5A}">
  <ds:schemaRefs/>
</ds:datastoreItem>
</file>

<file path=customXml/itemProps26.xml><?xml version="1.0" encoding="utf-8"?>
<ds:datastoreItem xmlns:ds="http://schemas.openxmlformats.org/officeDocument/2006/customXml" ds:itemID="{7A70F940-9788-4A29-86E3-4BC7AA432A63}">
  <ds:schemaRefs/>
</ds:datastoreItem>
</file>

<file path=customXml/itemProps27.xml><?xml version="1.0" encoding="utf-8"?>
<ds:datastoreItem xmlns:ds="http://schemas.openxmlformats.org/officeDocument/2006/customXml" ds:itemID="{35B47876-608D-4BEB-B316-87691D7353B8}">
  <ds:schemaRefs/>
</ds:datastoreItem>
</file>

<file path=customXml/itemProps28.xml><?xml version="1.0" encoding="utf-8"?>
<ds:datastoreItem xmlns:ds="http://schemas.openxmlformats.org/officeDocument/2006/customXml" ds:itemID="{65A2A11B-155E-49AB-9714-2FD7227F3F4D}">
  <ds:schemaRefs/>
</ds:datastoreItem>
</file>

<file path=customXml/itemProps29.xml><?xml version="1.0" encoding="utf-8"?>
<ds:datastoreItem xmlns:ds="http://schemas.openxmlformats.org/officeDocument/2006/customXml" ds:itemID="{FA9F2E3E-343F-4334-9658-013887DC151C}">
  <ds:schemaRefs/>
</ds:datastoreItem>
</file>

<file path=customXml/itemProps3.xml><?xml version="1.0" encoding="utf-8"?>
<ds:datastoreItem xmlns:ds="http://schemas.openxmlformats.org/officeDocument/2006/customXml" ds:itemID="{F6F83ED5-21FF-4F14-9E05-4484AD70883D}">
  <ds:schemaRefs/>
</ds:datastoreItem>
</file>

<file path=customXml/itemProps30.xml><?xml version="1.0" encoding="utf-8"?>
<ds:datastoreItem xmlns:ds="http://schemas.openxmlformats.org/officeDocument/2006/customXml" ds:itemID="{C55A3786-629D-45CE-A3C4-535933DC9870}">
  <ds:schemaRefs/>
</ds:datastoreItem>
</file>

<file path=customXml/itemProps31.xml><?xml version="1.0" encoding="utf-8"?>
<ds:datastoreItem xmlns:ds="http://schemas.openxmlformats.org/officeDocument/2006/customXml" ds:itemID="{29B5902C-05A7-4FD7-BDF6-159F1FC5EB01}">
  <ds:schemaRefs/>
</ds:datastoreItem>
</file>

<file path=customXml/itemProps32.xml><?xml version="1.0" encoding="utf-8"?>
<ds:datastoreItem xmlns:ds="http://schemas.openxmlformats.org/officeDocument/2006/customXml" ds:itemID="{A40A83B0-393E-404D-A2E6-74AF0A2B55ED}">
  <ds:schemaRefs/>
</ds:datastoreItem>
</file>

<file path=customXml/itemProps33.xml><?xml version="1.0" encoding="utf-8"?>
<ds:datastoreItem xmlns:ds="http://schemas.openxmlformats.org/officeDocument/2006/customXml" ds:itemID="{0A848CE1-37C1-4AFE-93DF-8CF156D4FC8E}">
  <ds:schemaRefs/>
</ds:datastoreItem>
</file>

<file path=customXml/itemProps34.xml><?xml version="1.0" encoding="utf-8"?>
<ds:datastoreItem xmlns:ds="http://schemas.openxmlformats.org/officeDocument/2006/customXml" ds:itemID="{F6F60DA4-B48E-4AC5-BEB5-DA3265DA113C}">
  <ds:schemaRefs/>
</ds:datastoreItem>
</file>

<file path=customXml/itemProps35.xml><?xml version="1.0" encoding="utf-8"?>
<ds:datastoreItem xmlns:ds="http://schemas.openxmlformats.org/officeDocument/2006/customXml" ds:itemID="{52C78FF4-00BC-4DC1-9F0F-207CF5CB158F}">
  <ds:schemaRefs/>
</ds:datastoreItem>
</file>

<file path=customXml/itemProps36.xml><?xml version="1.0" encoding="utf-8"?>
<ds:datastoreItem xmlns:ds="http://schemas.openxmlformats.org/officeDocument/2006/customXml" ds:itemID="{FE069582-6E76-4BEF-9E19-49F1752C0203}">
  <ds:schemaRefs/>
</ds:datastoreItem>
</file>

<file path=customXml/itemProps37.xml><?xml version="1.0" encoding="utf-8"?>
<ds:datastoreItem xmlns:ds="http://schemas.openxmlformats.org/officeDocument/2006/customXml" ds:itemID="{81A5E3EF-6F20-4E8F-9D5F-1BC383CE6F9F}">
  <ds:schemaRefs/>
</ds:datastoreItem>
</file>

<file path=customXml/itemProps38.xml><?xml version="1.0" encoding="utf-8"?>
<ds:datastoreItem xmlns:ds="http://schemas.openxmlformats.org/officeDocument/2006/customXml" ds:itemID="{ACBB18D8-368C-4D96-A1C5-EAC73B5FA3C1}">
  <ds:schemaRefs/>
</ds:datastoreItem>
</file>

<file path=customXml/itemProps39.xml><?xml version="1.0" encoding="utf-8"?>
<ds:datastoreItem xmlns:ds="http://schemas.openxmlformats.org/officeDocument/2006/customXml" ds:itemID="{367DBDCB-FBCE-4659-960C-C06369E08C07}">
  <ds:schemaRefs/>
</ds:datastoreItem>
</file>

<file path=customXml/itemProps4.xml><?xml version="1.0" encoding="utf-8"?>
<ds:datastoreItem xmlns:ds="http://schemas.openxmlformats.org/officeDocument/2006/customXml" ds:itemID="{A6CF991A-1897-4875-9428-9BF78E8F556F}">
  <ds:schemaRefs/>
</ds:datastoreItem>
</file>

<file path=customXml/itemProps40.xml><?xml version="1.0" encoding="utf-8"?>
<ds:datastoreItem xmlns:ds="http://schemas.openxmlformats.org/officeDocument/2006/customXml" ds:itemID="{963A5401-B5BA-4BF8-A30E-6E2A6E9297A7}">
  <ds:schemaRefs/>
</ds:datastoreItem>
</file>

<file path=customXml/itemProps41.xml><?xml version="1.0" encoding="utf-8"?>
<ds:datastoreItem xmlns:ds="http://schemas.openxmlformats.org/officeDocument/2006/customXml" ds:itemID="{52D44599-B73C-487E-9CC5-D4787A10E513}">
  <ds:schemaRefs/>
</ds:datastoreItem>
</file>

<file path=customXml/itemProps42.xml><?xml version="1.0" encoding="utf-8"?>
<ds:datastoreItem xmlns:ds="http://schemas.openxmlformats.org/officeDocument/2006/customXml" ds:itemID="{F25707E1-EE6F-4E2A-AA24-878902FDCBA0}">
  <ds:schemaRefs/>
</ds:datastoreItem>
</file>

<file path=customXml/itemProps43.xml><?xml version="1.0" encoding="utf-8"?>
<ds:datastoreItem xmlns:ds="http://schemas.openxmlformats.org/officeDocument/2006/customXml" ds:itemID="{C01A78D8-9D42-4636-B493-B0D7CC417939}">
  <ds:schemaRefs/>
</ds:datastoreItem>
</file>

<file path=customXml/itemProps44.xml><?xml version="1.0" encoding="utf-8"?>
<ds:datastoreItem xmlns:ds="http://schemas.openxmlformats.org/officeDocument/2006/customXml" ds:itemID="{04723C16-F864-456D-9504-001C0D4533D4}">
  <ds:schemaRefs/>
</ds:datastoreItem>
</file>

<file path=customXml/itemProps45.xml><?xml version="1.0" encoding="utf-8"?>
<ds:datastoreItem xmlns:ds="http://schemas.openxmlformats.org/officeDocument/2006/customXml" ds:itemID="{E486B101-97FA-4D44-AB09-ABE20F09DCAD}">
  <ds:schemaRefs/>
</ds:datastoreItem>
</file>

<file path=customXml/itemProps46.xml><?xml version="1.0" encoding="utf-8"?>
<ds:datastoreItem xmlns:ds="http://schemas.openxmlformats.org/officeDocument/2006/customXml" ds:itemID="{5ABB183D-B2F2-415E-9024-FE8FC3691196}">
  <ds:schemaRefs/>
</ds:datastoreItem>
</file>

<file path=customXml/itemProps47.xml><?xml version="1.0" encoding="utf-8"?>
<ds:datastoreItem xmlns:ds="http://schemas.openxmlformats.org/officeDocument/2006/customXml" ds:itemID="{8199B1AF-2236-40D6-8A29-7682F7445C8E}">
  <ds:schemaRefs/>
</ds:datastoreItem>
</file>

<file path=customXml/itemProps48.xml><?xml version="1.0" encoding="utf-8"?>
<ds:datastoreItem xmlns:ds="http://schemas.openxmlformats.org/officeDocument/2006/customXml" ds:itemID="{F598F0BD-8D89-4B6C-A2D6-279046112EA3}">
  <ds:schemaRefs/>
</ds:datastoreItem>
</file>

<file path=customXml/itemProps49.xml><?xml version="1.0" encoding="utf-8"?>
<ds:datastoreItem xmlns:ds="http://schemas.openxmlformats.org/officeDocument/2006/customXml" ds:itemID="{40B6FAEB-EC76-42B7-BB20-E94D64BF6892}">
  <ds:schemaRefs/>
</ds:datastoreItem>
</file>

<file path=customXml/itemProps5.xml><?xml version="1.0" encoding="utf-8"?>
<ds:datastoreItem xmlns:ds="http://schemas.openxmlformats.org/officeDocument/2006/customXml" ds:itemID="{FB678EB9-5519-4DFC-AC78-E5650D9830DE}">
  <ds:schemaRefs/>
</ds:datastoreItem>
</file>

<file path=customXml/itemProps50.xml><?xml version="1.0" encoding="utf-8"?>
<ds:datastoreItem xmlns:ds="http://schemas.openxmlformats.org/officeDocument/2006/customXml" ds:itemID="{75C7DF51-ECA4-4B5E-93CD-41E68F153F42}">
  <ds:schemaRefs/>
</ds:datastoreItem>
</file>

<file path=customXml/itemProps51.xml><?xml version="1.0" encoding="utf-8"?>
<ds:datastoreItem xmlns:ds="http://schemas.openxmlformats.org/officeDocument/2006/customXml" ds:itemID="{43038F1A-B00B-4E6D-8FA1-D4E3B8C52E9F}">
  <ds:schemaRefs/>
</ds:datastoreItem>
</file>

<file path=customXml/itemProps52.xml><?xml version="1.0" encoding="utf-8"?>
<ds:datastoreItem xmlns:ds="http://schemas.openxmlformats.org/officeDocument/2006/customXml" ds:itemID="{69EF89B5-D419-4AC3-9124-5C347603C8C3}">
  <ds:schemaRefs/>
</ds:datastoreItem>
</file>

<file path=customXml/itemProps53.xml><?xml version="1.0" encoding="utf-8"?>
<ds:datastoreItem xmlns:ds="http://schemas.openxmlformats.org/officeDocument/2006/customXml" ds:itemID="{5079B8B9-A5EC-40E6-8287-EFC47EB99237}">
  <ds:schemaRefs/>
</ds:datastoreItem>
</file>

<file path=customXml/itemProps54.xml><?xml version="1.0" encoding="utf-8"?>
<ds:datastoreItem xmlns:ds="http://schemas.openxmlformats.org/officeDocument/2006/customXml" ds:itemID="{A0B0E6B9-E5CE-4F64-941C-1078075571C6}">
  <ds:schemaRefs/>
</ds:datastoreItem>
</file>

<file path=customXml/itemProps55.xml><?xml version="1.0" encoding="utf-8"?>
<ds:datastoreItem xmlns:ds="http://schemas.openxmlformats.org/officeDocument/2006/customXml" ds:itemID="{D68852F4-5886-421C-B3CF-7F84F521996E}">
  <ds:schemaRefs/>
</ds:datastoreItem>
</file>

<file path=customXml/itemProps56.xml><?xml version="1.0" encoding="utf-8"?>
<ds:datastoreItem xmlns:ds="http://schemas.openxmlformats.org/officeDocument/2006/customXml" ds:itemID="{ADBC14B6-AB9C-4EE4-AA9E-7471A9B89909}">
  <ds:schemaRefs/>
</ds:datastoreItem>
</file>

<file path=customXml/itemProps57.xml><?xml version="1.0" encoding="utf-8"?>
<ds:datastoreItem xmlns:ds="http://schemas.openxmlformats.org/officeDocument/2006/customXml" ds:itemID="{84E839F1-E1D2-4A6A-8B5B-76E87D8BC3DE}">
  <ds:schemaRefs/>
</ds:datastoreItem>
</file>

<file path=customXml/itemProps58.xml><?xml version="1.0" encoding="utf-8"?>
<ds:datastoreItem xmlns:ds="http://schemas.openxmlformats.org/officeDocument/2006/customXml" ds:itemID="{E62EA67E-193E-47B5-B597-2071FBFE882B}">
  <ds:schemaRefs/>
</ds:datastoreItem>
</file>

<file path=customXml/itemProps59.xml><?xml version="1.0" encoding="utf-8"?>
<ds:datastoreItem xmlns:ds="http://schemas.openxmlformats.org/officeDocument/2006/customXml" ds:itemID="{3966C53D-82B4-44B6-A5FD-EA9577A8F136}">
  <ds:schemaRefs/>
</ds:datastoreItem>
</file>

<file path=customXml/itemProps6.xml><?xml version="1.0" encoding="utf-8"?>
<ds:datastoreItem xmlns:ds="http://schemas.openxmlformats.org/officeDocument/2006/customXml" ds:itemID="{EBCC1A41-2D6D-4E11-856A-CDE480C49392}">
  <ds:schemaRefs/>
</ds:datastoreItem>
</file>

<file path=customXml/itemProps60.xml><?xml version="1.0" encoding="utf-8"?>
<ds:datastoreItem xmlns:ds="http://schemas.openxmlformats.org/officeDocument/2006/customXml" ds:itemID="{DE2D74B5-7003-498A-9B48-261A6C907E88}">
  <ds:schemaRefs/>
</ds:datastoreItem>
</file>

<file path=customXml/itemProps61.xml><?xml version="1.0" encoding="utf-8"?>
<ds:datastoreItem xmlns:ds="http://schemas.openxmlformats.org/officeDocument/2006/customXml" ds:itemID="{FFBB078E-D60A-4581-A1F0-BCA051EF1DFA}">
  <ds:schemaRefs/>
</ds:datastoreItem>
</file>

<file path=customXml/itemProps7.xml><?xml version="1.0" encoding="utf-8"?>
<ds:datastoreItem xmlns:ds="http://schemas.openxmlformats.org/officeDocument/2006/customXml" ds:itemID="{7120D989-3C83-431F-A31F-A844B2206163}">
  <ds:schemaRefs/>
</ds:datastoreItem>
</file>

<file path=customXml/itemProps8.xml><?xml version="1.0" encoding="utf-8"?>
<ds:datastoreItem xmlns:ds="http://schemas.openxmlformats.org/officeDocument/2006/customXml" ds:itemID="{9372348B-D924-4A15-B7DE-C52A1EC43A9D}">
  <ds:schemaRefs/>
</ds:datastoreItem>
</file>

<file path=customXml/itemProps9.xml><?xml version="1.0" encoding="utf-8"?>
<ds:datastoreItem xmlns:ds="http://schemas.openxmlformats.org/officeDocument/2006/customXml" ds:itemID="{B8F3DA6E-92E6-4653-A966-21B1D6F1BC0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 fuer manuelle Bearbeitung</Template>
  <TotalTime>0</TotalTime>
  <Words>449</Words>
  <Application>Microsoft Office PowerPoint</Application>
  <PresentationFormat>Breitbild</PresentationFormat>
  <Paragraphs>105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ArialMT</vt:lpstr>
      <vt:lpstr>Calibri</vt:lpstr>
      <vt:lpstr>Courier New</vt:lpstr>
      <vt:lpstr>Universität Bern</vt:lpstr>
      <vt:lpstr>Kooperationspotenzial in der kirchlichen Sozialhilfe</vt:lpstr>
      <vt:lpstr>Zum Einstieg</vt:lpstr>
      <vt:lpstr>Praxiserfahrungen</vt:lpstr>
      <vt:lpstr>Praxiserfahrung 1:  Runder Tisch «va bene»</vt:lpstr>
      <vt:lpstr>Praxiserfahrung 2:  Runder Tisch «Fallbesprechungen»</vt:lpstr>
      <vt:lpstr>Praxiserfahrung 3:  Runder Tisch «Sozialvorsteher»</vt:lpstr>
      <vt:lpstr>Einordnung: 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Einordnung: Kooperationspotenzial der kirchlichen Sozialhilfe</vt:lpstr>
      <vt:lpstr>Ausblick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Kooperationspotenzial in der kirchlichen Sozialhilfe</dc:title>
  <dc:creator>Hofstetter Simon</dc:creator>
  <cp:lastModifiedBy>Romo Esther</cp:lastModifiedBy>
  <cp:revision>1</cp:revision>
  <dcterms:created xsi:type="dcterms:W3CDTF">2024-03-10T10:33:59Z</dcterms:created>
  <dcterms:modified xsi:type="dcterms:W3CDTF">2024-03-11T06:32:01Z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0x0101009C3CCF29AC71D4428C978BA42A6A441C</vt:lpwstr>
  </property>
  <property fmtid="{D5CDD505-2E9C-101B-9397-08002B2CF9AE}" pid="3" name="TemplafyTimeStamp">
    <vt:lpwstr>2023-01-19T10:22:57.0502219Z</vt:lpwstr>
  </property>
  <property fmtid="{D5CDD505-2E9C-101B-9397-08002B2CF9AE}" pid="4" name="TemplafyTenantId">
    <vt:lpwstr>unibern</vt:lpwstr>
  </property>
  <property fmtid="{D5CDD505-2E9C-101B-9397-08002B2CF9AE}" pid="5" name="TemplafyTemplateId">
    <vt:lpwstr>638065154097135400</vt:lpwstr>
  </property>
  <property fmtid="{D5CDD505-2E9C-101B-9397-08002B2CF9AE}" pid="6" name="TemplafyUserProfileId">
    <vt:lpwstr>638041179443822277</vt:lpwstr>
  </property>
  <property fmtid="{D5CDD505-2E9C-101B-9397-08002B2CF9AE}" pid="7" name="TemplafyLanguageCode">
    <vt:lpwstr>de-DE</vt:lpwstr>
  </property>
</Properties>
</file>