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47"/>
  </p:notesMasterIdLst>
  <p:sldIdLst>
    <p:sldId id="256" r:id="rId3"/>
    <p:sldId id="370" r:id="rId4"/>
    <p:sldId id="533" r:id="rId5"/>
    <p:sldId id="517" r:id="rId6"/>
    <p:sldId id="589" r:id="rId7"/>
    <p:sldId id="591" r:id="rId8"/>
    <p:sldId id="590" r:id="rId9"/>
    <p:sldId id="592" r:id="rId10"/>
    <p:sldId id="625" r:id="rId11"/>
    <p:sldId id="593" r:id="rId12"/>
    <p:sldId id="552" r:id="rId13"/>
    <p:sldId id="553" r:id="rId14"/>
    <p:sldId id="595" r:id="rId15"/>
    <p:sldId id="597" r:id="rId16"/>
    <p:sldId id="596" r:id="rId17"/>
    <p:sldId id="619" r:id="rId18"/>
    <p:sldId id="601" r:id="rId19"/>
    <p:sldId id="559" r:id="rId20"/>
    <p:sldId id="600" r:id="rId21"/>
    <p:sldId id="599" r:id="rId22"/>
    <p:sldId id="598" r:id="rId23"/>
    <p:sldId id="623" r:id="rId24"/>
    <p:sldId id="622" r:id="rId25"/>
    <p:sldId id="568" r:id="rId26"/>
    <p:sldId id="624" r:id="rId27"/>
    <p:sldId id="621" r:id="rId28"/>
    <p:sldId id="620" r:id="rId29"/>
    <p:sldId id="567" r:id="rId30"/>
    <p:sldId id="604" r:id="rId31"/>
    <p:sldId id="603" r:id="rId32"/>
    <p:sldId id="602" r:id="rId33"/>
    <p:sldId id="605" r:id="rId34"/>
    <p:sldId id="606" r:id="rId35"/>
    <p:sldId id="583" r:id="rId36"/>
    <p:sldId id="581" r:id="rId37"/>
    <p:sldId id="607" r:id="rId38"/>
    <p:sldId id="609" r:id="rId39"/>
    <p:sldId id="611" r:id="rId40"/>
    <p:sldId id="610" r:id="rId41"/>
    <p:sldId id="608" r:id="rId42"/>
    <p:sldId id="614" r:id="rId43"/>
    <p:sldId id="475" r:id="rId44"/>
    <p:sldId id="550" r:id="rId45"/>
    <p:sldId id="55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nelia Coenen-Mark" initials="CC" lastIdx="1" clrIdx="0">
    <p:extLst>
      <p:ext uri="{19B8F6BF-5375-455C-9EA6-DF929625EA0E}">
        <p15:presenceInfo xmlns:p15="http://schemas.microsoft.com/office/powerpoint/2012/main" userId="a508337d2fd9e6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227"/>
    <a:srgbClr val="7F8E26"/>
    <a:srgbClr val="CF92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5" autoAdjust="0"/>
  </p:normalViewPr>
  <p:slideViewPr>
    <p:cSldViewPr snapToGrid="0" snapToObjects="1">
      <p:cViewPr varScale="1">
        <p:scale>
          <a:sx n="116" d="100"/>
          <a:sy n="116" d="100"/>
        </p:scale>
        <p:origin x="1500" y="90"/>
      </p:cViewPr>
      <p:guideLst>
        <p:guide orient="horz" pos="2160"/>
        <p:guide pos="2880"/>
      </p:guideLst>
    </p:cSldViewPr>
  </p:slideViewPr>
  <p:outlineViewPr>
    <p:cViewPr>
      <p:scale>
        <a:sx n="33" d="100"/>
        <a:sy n="33" d="100"/>
      </p:scale>
      <p:origin x="0" y="102"/>
    </p:cViewPr>
  </p:outlineViewPr>
  <p:notesTextViewPr>
    <p:cViewPr>
      <p:scale>
        <a:sx n="100" d="100"/>
        <a:sy n="100" d="100"/>
      </p:scale>
      <p:origin x="0" y="0"/>
    </p:cViewPr>
  </p:notesTextViewPr>
  <p:notesViewPr>
    <p:cSldViewPr snapToGrid="0" snapToObjects="1" showGuides="1">
      <p:cViewPr varScale="1">
        <p:scale>
          <a:sx n="53" d="100"/>
          <a:sy n="53" d="100"/>
        </p:scale>
        <p:origin x="284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E09AD-6876-4DD6-B6E8-E834A589CA9E}" type="datetimeFigureOut">
              <a:rPr lang="de-DE" smtClean="0"/>
              <a:t>15.10.2020</a:t>
            </a:fld>
            <a:endParaRPr lang="de-DE"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71B11-3A21-434D-B880-47B795F87EA4}" type="slidenum">
              <a:rPr lang="de-DE" smtClean="0"/>
              <a:t>‹Nr.›</a:t>
            </a:fld>
            <a:endParaRPr lang="de-DE" dirty="0"/>
          </a:p>
        </p:txBody>
      </p:sp>
    </p:spTree>
    <p:extLst>
      <p:ext uri="{BB962C8B-B14F-4D97-AF65-F5344CB8AC3E}">
        <p14:creationId xmlns:p14="http://schemas.microsoft.com/office/powerpoint/2010/main" val="3405415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4</a:t>
            </a:fld>
            <a:endParaRPr lang="de-DE" dirty="0"/>
          </a:p>
        </p:txBody>
      </p:sp>
    </p:spTree>
    <p:extLst>
      <p:ext uri="{BB962C8B-B14F-4D97-AF65-F5344CB8AC3E}">
        <p14:creationId xmlns:p14="http://schemas.microsoft.com/office/powerpoint/2010/main" val="485482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14</a:t>
            </a:fld>
            <a:endParaRPr lang="de-DE" dirty="0"/>
          </a:p>
        </p:txBody>
      </p:sp>
    </p:spTree>
    <p:extLst>
      <p:ext uri="{BB962C8B-B14F-4D97-AF65-F5344CB8AC3E}">
        <p14:creationId xmlns:p14="http://schemas.microsoft.com/office/powerpoint/2010/main" val="1326431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15</a:t>
            </a:fld>
            <a:endParaRPr lang="de-DE" dirty="0"/>
          </a:p>
        </p:txBody>
      </p:sp>
    </p:spTree>
    <p:extLst>
      <p:ext uri="{BB962C8B-B14F-4D97-AF65-F5344CB8AC3E}">
        <p14:creationId xmlns:p14="http://schemas.microsoft.com/office/powerpoint/2010/main" val="105063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16</a:t>
            </a:fld>
            <a:endParaRPr lang="de-DE" dirty="0"/>
          </a:p>
        </p:txBody>
      </p:sp>
    </p:spTree>
    <p:extLst>
      <p:ext uri="{BB962C8B-B14F-4D97-AF65-F5344CB8AC3E}">
        <p14:creationId xmlns:p14="http://schemas.microsoft.com/office/powerpoint/2010/main" val="1467363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17</a:t>
            </a:fld>
            <a:endParaRPr lang="de-DE" dirty="0"/>
          </a:p>
        </p:txBody>
      </p:sp>
    </p:spTree>
    <p:extLst>
      <p:ext uri="{BB962C8B-B14F-4D97-AF65-F5344CB8AC3E}">
        <p14:creationId xmlns:p14="http://schemas.microsoft.com/office/powerpoint/2010/main" val="63139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18</a:t>
            </a:fld>
            <a:endParaRPr lang="de-DE" dirty="0"/>
          </a:p>
        </p:txBody>
      </p:sp>
    </p:spTree>
    <p:extLst>
      <p:ext uri="{BB962C8B-B14F-4D97-AF65-F5344CB8AC3E}">
        <p14:creationId xmlns:p14="http://schemas.microsoft.com/office/powerpoint/2010/main" val="2984303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19</a:t>
            </a:fld>
            <a:endParaRPr lang="de-DE" dirty="0"/>
          </a:p>
        </p:txBody>
      </p:sp>
    </p:spTree>
    <p:extLst>
      <p:ext uri="{BB962C8B-B14F-4D97-AF65-F5344CB8AC3E}">
        <p14:creationId xmlns:p14="http://schemas.microsoft.com/office/powerpoint/2010/main" val="2156307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20</a:t>
            </a:fld>
            <a:endParaRPr lang="de-DE" dirty="0"/>
          </a:p>
        </p:txBody>
      </p:sp>
    </p:spTree>
    <p:extLst>
      <p:ext uri="{BB962C8B-B14F-4D97-AF65-F5344CB8AC3E}">
        <p14:creationId xmlns:p14="http://schemas.microsoft.com/office/powerpoint/2010/main" val="2942415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21</a:t>
            </a:fld>
            <a:endParaRPr lang="de-DE" dirty="0"/>
          </a:p>
        </p:txBody>
      </p:sp>
    </p:spTree>
    <p:extLst>
      <p:ext uri="{BB962C8B-B14F-4D97-AF65-F5344CB8AC3E}">
        <p14:creationId xmlns:p14="http://schemas.microsoft.com/office/powerpoint/2010/main" val="3879145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22</a:t>
            </a:fld>
            <a:endParaRPr lang="de-DE" dirty="0"/>
          </a:p>
        </p:txBody>
      </p:sp>
    </p:spTree>
    <p:extLst>
      <p:ext uri="{BB962C8B-B14F-4D97-AF65-F5344CB8AC3E}">
        <p14:creationId xmlns:p14="http://schemas.microsoft.com/office/powerpoint/2010/main" val="1042940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23</a:t>
            </a:fld>
            <a:endParaRPr lang="de-DE" dirty="0"/>
          </a:p>
        </p:txBody>
      </p:sp>
    </p:spTree>
    <p:extLst>
      <p:ext uri="{BB962C8B-B14F-4D97-AF65-F5344CB8AC3E}">
        <p14:creationId xmlns:p14="http://schemas.microsoft.com/office/powerpoint/2010/main" val="141805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5</a:t>
            </a:fld>
            <a:endParaRPr lang="de-DE" dirty="0"/>
          </a:p>
        </p:txBody>
      </p:sp>
    </p:spTree>
    <p:extLst>
      <p:ext uri="{BB962C8B-B14F-4D97-AF65-F5344CB8AC3E}">
        <p14:creationId xmlns:p14="http://schemas.microsoft.com/office/powerpoint/2010/main" val="531656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24</a:t>
            </a:fld>
            <a:endParaRPr lang="de-DE" dirty="0"/>
          </a:p>
        </p:txBody>
      </p:sp>
    </p:spTree>
    <p:extLst>
      <p:ext uri="{BB962C8B-B14F-4D97-AF65-F5344CB8AC3E}">
        <p14:creationId xmlns:p14="http://schemas.microsoft.com/office/powerpoint/2010/main" val="46213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25</a:t>
            </a:fld>
            <a:endParaRPr lang="de-DE" dirty="0"/>
          </a:p>
        </p:txBody>
      </p:sp>
    </p:spTree>
    <p:extLst>
      <p:ext uri="{BB962C8B-B14F-4D97-AF65-F5344CB8AC3E}">
        <p14:creationId xmlns:p14="http://schemas.microsoft.com/office/powerpoint/2010/main" val="426282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26</a:t>
            </a:fld>
            <a:endParaRPr lang="de-DE" dirty="0"/>
          </a:p>
        </p:txBody>
      </p:sp>
    </p:spTree>
    <p:extLst>
      <p:ext uri="{BB962C8B-B14F-4D97-AF65-F5344CB8AC3E}">
        <p14:creationId xmlns:p14="http://schemas.microsoft.com/office/powerpoint/2010/main" val="3727342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27</a:t>
            </a:fld>
            <a:endParaRPr lang="de-DE" dirty="0"/>
          </a:p>
        </p:txBody>
      </p:sp>
    </p:spTree>
    <p:extLst>
      <p:ext uri="{BB962C8B-B14F-4D97-AF65-F5344CB8AC3E}">
        <p14:creationId xmlns:p14="http://schemas.microsoft.com/office/powerpoint/2010/main" val="3870234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28</a:t>
            </a:fld>
            <a:endParaRPr lang="de-DE" dirty="0"/>
          </a:p>
        </p:txBody>
      </p:sp>
    </p:spTree>
    <p:extLst>
      <p:ext uri="{BB962C8B-B14F-4D97-AF65-F5344CB8AC3E}">
        <p14:creationId xmlns:p14="http://schemas.microsoft.com/office/powerpoint/2010/main" val="1024613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29</a:t>
            </a:fld>
            <a:endParaRPr lang="de-DE" dirty="0"/>
          </a:p>
        </p:txBody>
      </p:sp>
    </p:spTree>
    <p:extLst>
      <p:ext uri="{BB962C8B-B14F-4D97-AF65-F5344CB8AC3E}">
        <p14:creationId xmlns:p14="http://schemas.microsoft.com/office/powerpoint/2010/main" val="3930485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30</a:t>
            </a:fld>
            <a:endParaRPr lang="de-DE" dirty="0"/>
          </a:p>
        </p:txBody>
      </p:sp>
    </p:spTree>
    <p:extLst>
      <p:ext uri="{BB962C8B-B14F-4D97-AF65-F5344CB8AC3E}">
        <p14:creationId xmlns:p14="http://schemas.microsoft.com/office/powerpoint/2010/main" val="106092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31</a:t>
            </a:fld>
            <a:endParaRPr lang="de-DE" dirty="0"/>
          </a:p>
        </p:txBody>
      </p:sp>
    </p:spTree>
    <p:extLst>
      <p:ext uri="{BB962C8B-B14F-4D97-AF65-F5344CB8AC3E}">
        <p14:creationId xmlns:p14="http://schemas.microsoft.com/office/powerpoint/2010/main" val="3621022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32</a:t>
            </a:fld>
            <a:endParaRPr lang="de-DE" dirty="0"/>
          </a:p>
        </p:txBody>
      </p:sp>
    </p:spTree>
    <p:extLst>
      <p:ext uri="{BB962C8B-B14F-4D97-AF65-F5344CB8AC3E}">
        <p14:creationId xmlns:p14="http://schemas.microsoft.com/office/powerpoint/2010/main" val="4194357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33</a:t>
            </a:fld>
            <a:endParaRPr lang="de-DE" dirty="0"/>
          </a:p>
        </p:txBody>
      </p:sp>
    </p:spTree>
    <p:extLst>
      <p:ext uri="{BB962C8B-B14F-4D97-AF65-F5344CB8AC3E}">
        <p14:creationId xmlns:p14="http://schemas.microsoft.com/office/powerpoint/2010/main" val="898523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6</a:t>
            </a:fld>
            <a:endParaRPr lang="de-DE" dirty="0"/>
          </a:p>
        </p:txBody>
      </p:sp>
    </p:spTree>
    <p:extLst>
      <p:ext uri="{BB962C8B-B14F-4D97-AF65-F5344CB8AC3E}">
        <p14:creationId xmlns:p14="http://schemas.microsoft.com/office/powerpoint/2010/main" val="2592951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34</a:t>
            </a:fld>
            <a:endParaRPr lang="de-DE" dirty="0"/>
          </a:p>
        </p:txBody>
      </p:sp>
    </p:spTree>
    <p:extLst>
      <p:ext uri="{BB962C8B-B14F-4D97-AF65-F5344CB8AC3E}">
        <p14:creationId xmlns:p14="http://schemas.microsoft.com/office/powerpoint/2010/main" val="4001035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35</a:t>
            </a:fld>
            <a:endParaRPr lang="de-DE" dirty="0"/>
          </a:p>
        </p:txBody>
      </p:sp>
    </p:spTree>
    <p:extLst>
      <p:ext uri="{BB962C8B-B14F-4D97-AF65-F5344CB8AC3E}">
        <p14:creationId xmlns:p14="http://schemas.microsoft.com/office/powerpoint/2010/main" val="2616747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36</a:t>
            </a:fld>
            <a:endParaRPr lang="de-DE" dirty="0"/>
          </a:p>
        </p:txBody>
      </p:sp>
    </p:spTree>
    <p:extLst>
      <p:ext uri="{BB962C8B-B14F-4D97-AF65-F5344CB8AC3E}">
        <p14:creationId xmlns:p14="http://schemas.microsoft.com/office/powerpoint/2010/main" val="3101390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37</a:t>
            </a:fld>
            <a:endParaRPr lang="de-DE" dirty="0"/>
          </a:p>
        </p:txBody>
      </p:sp>
    </p:spTree>
    <p:extLst>
      <p:ext uri="{BB962C8B-B14F-4D97-AF65-F5344CB8AC3E}">
        <p14:creationId xmlns:p14="http://schemas.microsoft.com/office/powerpoint/2010/main" val="3076689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38</a:t>
            </a:fld>
            <a:endParaRPr lang="de-DE" dirty="0"/>
          </a:p>
        </p:txBody>
      </p:sp>
    </p:spTree>
    <p:extLst>
      <p:ext uri="{BB962C8B-B14F-4D97-AF65-F5344CB8AC3E}">
        <p14:creationId xmlns:p14="http://schemas.microsoft.com/office/powerpoint/2010/main" val="152870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39</a:t>
            </a:fld>
            <a:endParaRPr lang="de-DE" dirty="0"/>
          </a:p>
        </p:txBody>
      </p:sp>
    </p:spTree>
    <p:extLst>
      <p:ext uri="{BB962C8B-B14F-4D97-AF65-F5344CB8AC3E}">
        <p14:creationId xmlns:p14="http://schemas.microsoft.com/office/powerpoint/2010/main" val="318107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40</a:t>
            </a:fld>
            <a:endParaRPr lang="de-DE" dirty="0"/>
          </a:p>
        </p:txBody>
      </p:sp>
    </p:spTree>
    <p:extLst>
      <p:ext uri="{BB962C8B-B14F-4D97-AF65-F5344CB8AC3E}">
        <p14:creationId xmlns:p14="http://schemas.microsoft.com/office/powerpoint/2010/main" val="1985714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41</a:t>
            </a:fld>
            <a:endParaRPr lang="de-DE" dirty="0"/>
          </a:p>
        </p:txBody>
      </p:sp>
    </p:spTree>
    <p:extLst>
      <p:ext uri="{BB962C8B-B14F-4D97-AF65-F5344CB8AC3E}">
        <p14:creationId xmlns:p14="http://schemas.microsoft.com/office/powerpoint/2010/main" val="246299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7</a:t>
            </a:fld>
            <a:endParaRPr lang="de-DE" dirty="0"/>
          </a:p>
        </p:txBody>
      </p:sp>
    </p:spTree>
    <p:extLst>
      <p:ext uri="{BB962C8B-B14F-4D97-AF65-F5344CB8AC3E}">
        <p14:creationId xmlns:p14="http://schemas.microsoft.com/office/powerpoint/2010/main" val="152254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8</a:t>
            </a:fld>
            <a:endParaRPr lang="de-DE" dirty="0"/>
          </a:p>
        </p:txBody>
      </p:sp>
    </p:spTree>
    <p:extLst>
      <p:ext uri="{BB962C8B-B14F-4D97-AF65-F5344CB8AC3E}">
        <p14:creationId xmlns:p14="http://schemas.microsoft.com/office/powerpoint/2010/main" val="4222772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9</a:t>
            </a:fld>
            <a:endParaRPr lang="de-DE" dirty="0"/>
          </a:p>
        </p:txBody>
      </p:sp>
    </p:spTree>
    <p:extLst>
      <p:ext uri="{BB962C8B-B14F-4D97-AF65-F5344CB8AC3E}">
        <p14:creationId xmlns:p14="http://schemas.microsoft.com/office/powerpoint/2010/main" val="242006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10</a:t>
            </a:fld>
            <a:endParaRPr lang="de-DE" dirty="0"/>
          </a:p>
        </p:txBody>
      </p:sp>
    </p:spTree>
    <p:extLst>
      <p:ext uri="{BB962C8B-B14F-4D97-AF65-F5344CB8AC3E}">
        <p14:creationId xmlns:p14="http://schemas.microsoft.com/office/powerpoint/2010/main" val="378691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12</a:t>
            </a:fld>
            <a:endParaRPr lang="de-DE" dirty="0"/>
          </a:p>
        </p:txBody>
      </p:sp>
    </p:spTree>
    <p:extLst>
      <p:ext uri="{BB962C8B-B14F-4D97-AF65-F5344CB8AC3E}">
        <p14:creationId xmlns:p14="http://schemas.microsoft.com/office/powerpoint/2010/main" val="300811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13</a:t>
            </a:fld>
            <a:endParaRPr lang="de-DE" dirty="0"/>
          </a:p>
        </p:txBody>
      </p:sp>
    </p:spTree>
    <p:extLst>
      <p:ext uri="{BB962C8B-B14F-4D97-AF65-F5344CB8AC3E}">
        <p14:creationId xmlns:p14="http://schemas.microsoft.com/office/powerpoint/2010/main" val="3813313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er">
    <p:spTree>
      <p:nvGrpSpPr>
        <p:cNvPr id="1" name=""/>
        <p:cNvGrpSpPr/>
        <p:nvPr/>
      </p:nvGrpSpPr>
      <p:grpSpPr>
        <a:xfrm>
          <a:off x="0" y="0"/>
          <a:ext cx="0" cy="0"/>
          <a:chOff x="0" y="0"/>
          <a:chExt cx="0" cy="0"/>
        </a:xfrm>
      </p:grpSpPr>
      <p:sp>
        <p:nvSpPr>
          <p:cNvPr id="3" name="Textplatzhalter 2"/>
          <p:cNvSpPr>
            <a:spLocks noGrp="1"/>
          </p:cNvSpPr>
          <p:nvPr>
            <p:ph type="body" idx="2"/>
          </p:nvPr>
        </p:nvSpPr>
        <p:spPr>
          <a:xfrm>
            <a:off x="609600" y="1752600"/>
            <a:ext cx="1600200" cy="4139648"/>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de-DE"/>
              <a:t>Mastertextformat bearbeiten</a:t>
            </a:r>
          </a:p>
        </p:txBody>
      </p:sp>
      <p:sp>
        <p:nvSpPr>
          <p:cNvPr id="9" name="Inhaltsplatzhalter 8"/>
          <p:cNvSpPr>
            <a:spLocks noGrp="1"/>
          </p:cNvSpPr>
          <p:nvPr>
            <p:ph sz="quarter" idx="1"/>
          </p:nvPr>
        </p:nvSpPr>
        <p:spPr>
          <a:xfrm>
            <a:off x="2362200" y="1752601"/>
            <a:ext cx="6400800" cy="4139648"/>
          </a:xfr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pic>
        <p:nvPicPr>
          <p:cNvPr id="16" name="Bild 15" descr="SuS_Logo_RGB_ohne Unterzeil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2648" y="6041840"/>
            <a:ext cx="1974887" cy="638297"/>
          </a:xfrm>
          <a:prstGeom prst="rect">
            <a:avLst/>
          </a:prstGeom>
        </p:spPr>
      </p:pic>
      <p:cxnSp>
        <p:nvCxnSpPr>
          <p:cNvPr id="17" name="Gerade Verbindung 16"/>
          <p:cNvCxnSpPr/>
          <p:nvPr userDrawn="1"/>
        </p:nvCxnSpPr>
        <p:spPr>
          <a:xfrm flipV="1">
            <a:off x="1282918" y="6041840"/>
            <a:ext cx="7861082" cy="532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Foliennummernplatzhalt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‹Nr.›</a:t>
            </a:fld>
            <a:endParaRPr kumimoji="0" lang="en-US" sz="1400" b="1" dirty="0">
              <a:solidFill>
                <a:srgbClr val="FFFFFF"/>
              </a:solidFill>
            </a:endParaRPr>
          </a:p>
        </p:txBody>
      </p:sp>
      <p:sp>
        <p:nvSpPr>
          <p:cNvPr id="8" name="Titel 1">
            <a:extLst>
              <a:ext uri="{FF2B5EF4-FFF2-40B4-BE49-F238E27FC236}">
                <a16:creationId xmlns="" xmlns:a16="http://schemas.microsoft.com/office/drawing/2014/main" id="{54EFF85B-062C-4EB2-9804-56088CC0B8EA}"/>
              </a:ext>
            </a:extLst>
          </p:cNvPr>
          <p:cNvSpPr txBox="1">
            <a:spLocks/>
          </p:cNvSpPr>
          <p:nvPr userDrawn="1"/>
        </p:nvSpPr>
        <p:spPr>
          <a:xfrm>
            <a:off x="497308" y="175078"/>
            <a:ext cx="8646692"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de-DE" sz="2800" b="0" baseline="0" dirty="0"/>
              <a:t>Die neue Care-Kultur in Kirche und Nachbarschaft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B3B4D69-6ECE-4A54-915A-3FBA68FEF821}"/>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 xmlns:a16="http://schemas.microsoft.com/office/drawing/2014/main" id="{F26EA716-577D-4268-89FC-BC6F561B59A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 xmlns:a16="http://schemas.microsoft.com/office/drawing/2014/main" id="{5DBF479D-61D5-48A4-B833-BF369CCF5ADF}"/>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5" name="Fußzeilenplatzhalter 4">
            <a:extLst>
              <a:ext uri="{FF2B5EF4-FFF2-40B4-BE49-F238E27FC236}">
                <a16:creationId xmlns="" xmlns:a16="http://schemas.microsoft.com/office/drawing/2014/main" id="{068BB9FB-767E-4B37-9E5D-3BF60EE6D9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3A187536-9734-4D40-990B-0B039391B76E}"/>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3437181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3D4A1DB-3118-4AA6-BBC7-3FD8AC32677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 xmlns:a16="http://schemas.microsoft.com/office/drawing/2014/main" id="{AE61F104-2AE6-4FD7-9F30-03A9E604D3F9}"/>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 xmlns:a16="http://schemas.microsoft.com/office/drawing/2014/main" id="{3BF93EB7-6BB5-46AD-BBF5-1AF5F0274B2E}"/>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 xmlns:a16="http://schemas.microsoft.com/office/drawing/2014/main" id="{7B82FF0F-714F-47B3-91E0-EB4C3CDA489F}"/>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6" name="Fußzeilenplatzhalter 5">
            <a:extLst>
              <a:ext uri="{FF2B5EF4-FFF2-40B4-BE49-F238E27FC236}">
                <a16:creationId xmlns="" xmlns:a16="http://schemas.microsoft.com/office/drawing/2014/main" id="{46652920-0EFE-49C8-AD9A-323F10B11D9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 xmlns:a16="http://schemas.microsoft.com/office/drawing/2014/main" id="{A66D0341-F5F2-4DCE-86E6-5DD8C239A24B}"/>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1672979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F8DD28F-9FAD-421D-BC1C-AF54C29CA98D}"/>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 xmlns:a16="http://schemas.microsoft.com/office/drawing/2014/main" id="{30AB2F08-4F58-4C24-A9C3-685E4989076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 xmlns:a16="http://schemas.microsoft.com/office/drawing/2014/main" id="{A96D26D9-5394-4420-82C8-46C0EF168A6A}"/>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 xmlns:a16="http://schemas.microsoft.com/office/drawing/2014/main" id="{84E8B436-918C-42C7-9000-CB6FB2AF94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 xmlns:a16="http://schemas.microsoft.com/office/drawing/2014/main" id="{B994B7CB-D5D4-4B2B-892E-4E0FFDB05593}"/>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 xmlns:a16="http://schemas.microsoft.com/office/drawing/2014/main" id="{EFBFA6C5-C0DD-4983-BAC3-EF471EB43047}"/>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8" name="Fußzeilenplatzhalter 7">
            <a:extLst>
              <a:ext uri="{FF2B5EF4-FFF2-40B4-BE49-F238E27FC236}">
                <a16:creationId xmlns="" xmlns:a16="http://schemas.microsoft.com/office/drawing/2014/main" id="{3B387945-92F0-4E19-8330-166644F1D84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 xmlns:a16="http://schemas.microsoft.com/office/drawing/2014/main" id="{ED50274B-596F-4D0C-A230-14BA97026DCE}"/>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1227397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B34A957-F51E-4F9C-BBBB-97EB7074802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 xmlns:a16="http://schemas.microsoft.com/office/drawing/2014/main" id="{19E65EC4-742A-4383-8CE1-B4D7805EE7DB}"/>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4" name="Fußzeilenplatzhalter 3">
            <a:extLst>
              <a:ext uri="{FF2B5EF4-FFF2-40B4-BE49-F238E27FC236}">
                <a16:creationId xmlns="" xmlns:a16="http://schemas.microsoft.com/office/drawing/2014/main" id="{C064F8B5-9605-478E-9C0A-EACF05D8729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 xmlns:a16="http://schemas.microsoft.com/office/drawing/2014/main" id="{27FF7B11-7ED7-47D8-A7A6-60FB837AD6E8}"/>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2368825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14966D0F-F88A-4A37-BE8E-BC3C3DBE589E}"/>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3" name="Fußzeilenplatzhalter 2">
            <a:extLst>
              <a:ext uri="{FF2B5EF4-FFF2-40B4-BE49-F238E27FC236}">
                <a16:creationId xmlns="" xmlns:a16="http://schemas.microsoft.com/office/drawing/2014/main" id="{D90149EA-E242-4D13-8825-0FF3845577A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 xmlns:a16="http://schemas.microsoft.com/office/drawing/2014/main" id="{63FA5BCB-D77C-4D6F-8B9F-53B2C9AFCB25}"/>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3145649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E30D2FD-EF7D-4865-9E3B-73E01A3ACDA0}"/>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 xmlns:a16="http://schemas.microsoft.com/office/drawing/2014/main" id="{A33BBF34-B0ED-4302-AE3B-F6D8A6ADC50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 xmlns:a16="http://schemas.microsoft.com/office/drawing/2014/main" id="{AFF8E43C-45E5-46E7-895A-EFAE6514FD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2EAFF4B7-7037-4A21-A897-430A29331077}"/>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6" name="Fußzeilenplatzhalter 5">
            <a:extLst>
              <a:ext uri="{FF2B5EF4-FFF2-40B4-BE49-F238E27FC236}">
                <a16:creationId xmlns="" xmlns:a16="http://schemas.microsoft.com/office/drawing/2014/main" id="{3C0A6EAC-AEC7-4109-AD0A-D788784F9ED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 xmlns:a16="http://schemas.microsoft.com/office/drawing/2014/main" id="{2EF9EEA7-B3BE-4792-B0D1-46C2F0AFEDC5}"/>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2870978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789DF2A-4FA1-41F4-9BA3-90A22BF5562B}"/>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 xmlns:a16="http://schemas.microsoft.com/office/drawing/2014/main" id="{C45DA480-2164-471C-9FF5-7BC9B5B642D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 xmlns:a16="http://schemas.microsoft.com/office/drawing/2014/main" id="{152FC54B-0324-4474-8169-075B7F63C5E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00A9780E-C782-4E27-90D5-73CF7815CE47}"/>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6" name="Fußzeilenplatzhalter 5">
            <a:extLst>
              <a:ext uri="{FF2B5EF4-FFF2-40B4-BE49-F238E27FC236}">
                <a16:creationId xmlns="" xmlns:a16="http://schemas.microsoft.com/office/drawing/2014/main" id="{EA369E3B-259D-419D-A635-459167CA7C5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 xmlns:a16="http://schemas.microsoft.com/office/drawing/2014/main" id="{42DF1412-E391-4FF3-928C-8325DCC683CD}"/>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1841837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4032373-09ED-4CE8-B2D3-A875812F6E9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 xmlns:a16="http://schemas.microsoft.com/office/drawing/2014/main" id="{1FE5EC06-1052-4B68-9D73-26D65131348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38EB4D73-09D9-4397-8BA4-C4A82C639FA3}"/>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5" name="Fußzeilenplatzhalter 4">
            <a:extLst>
              <a:ext uri="{FF2B5EF4-FFF2-40B4-BE49-F238E27FC236}">
                <a16:creationId xmlns="" xmlns:a16="http://schemas.microsoft.com/office/drawing/2014/main" id="{39EA9372-302B-493F-97F5-5465EE6F52B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92A8F2EA-7C5B-44EE-9BF5-0E4EA32ECD8C}"/>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244896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08D5C99C-149A-456E-AA8D-871FC0D1861A}"/>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 xmlns:a16="http://schemas.microsoft.com/office/drawing/2014/main" id="{CFB2F499-2710-4FD0-B1A7-1B281E3A5A72}"/>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71B9B829-06E5-4586-A7BD-9E51898C0408}"/>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5" name="Fußzeilenplatzhalter 4">
            <a:extLst>
              <a:ext uri="{FF2B5EF4-FFF2-40B4-BE49-F238E27FC236}">
                <a16:creationId xmlns="" xmlns:a16="http://schemas.microsoft.com/office/drawing/2014/main" id="{982B35B5-C3D4-4DC7-8092-72A1AE404EF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F658B862-95B9-4B70-B457-72FA947522A0}"/>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9720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p:bg>
      <p:bgRef idx="1001">
        <a:schemeClr val="bg2"/>
      </p:bgRef>
    </p:bg>
    <p:spTree>
      <p:nvGrpSpPr>
        <p:cNvPr id="1" name=""/>
        <p:cNvGrpSpPr/>
        <p:nvPr/>
      </p:nvGrpSpPr>
      <p:grpSpPr>
        <a:xfrm>
          <a:off x="0" y="0"/>
          <a:ext cx="0" cy="0"/>
          <a:chOff x="0" y="0"/>
          <a:chExt cx="0" cy="0"/>
        </a:xfrm>
      </p:grpSpPr>
      <p:sp>
        <p:nvSpPr>
          <p:cNvPr id="2" name="Rechteck 1"/>
          <p:cNvSpPr/>
          <p:nvPr userDrawn="1"/>
        </p:nvSpPr>
        <p:spPr>
          <a:xfrm>
            <a:off x="-9144" y="0"/>
            <a:ext cx="9153144" cy="6858000"/>
          </a:xfrm>
          <a:prstGeom prst="rect">
            <a:avLst/>
          </a:prstGeom>
          <a:gradFill flip="none" rotWithShape="1">
            <a:gsLst>
              <a:gs pos="0">
                <a:schemeClr val="accent1"/>
              </a:gs>
              <a:gs pos="100000">
                <a:srgbClr val="B0C227"/>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7" name="Rechteck 6"/>
          <p:cNvSpPr/>
          <p:nvPr/>
        </p:nvSpPr>
        <p:spPr bwMode="white">
          <a:xfrm>
            <a:off x="0" y="5971032"/>
            <a:ext cx="9144000" cy="88696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hteck 9"/>
          <p:cNvSpPr/>
          <p:nvPr/>
        </p:nvSpPr>
        <p:spPr>
          <a:xfrm>
            <a:off x="-9144" y="6053328"/>
            <a:ext cx="2142744" cy="80467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 7"/>
          <p:cNvSpPr>
            <a:spLocks noGrp="1"/>
          </p:cNvSpPr>
          <p:nvPr>
            <p:ph type="ctrTitle" hasCustomPrompt="1"/>
          </p:nvPr>
        </p:nvSpPr>
        <p:spPr>
          <a:xfrm>
            <a:off x="1758544" y="2027756"/>
            <a:ext cx="7385456" cy="2802487"/>
          </a:xfrm>
        </p:spPr>
        <p:txBody>
          <a:bodyPr anchor="b"/>
          <a:lstStyle>
            <a:lvl1pPr>
              <a:defRPr cap="all" baseline="0">
                <a:solidFill>
                  <a:schemeClr val="tx1"/>
                </a:solidFill>
              </a:defRPr>
            </a:lvl1pPr>
          </a:lstStyle>
          <a:p>
            <a:r>
              <a:rPr kumimoji="0" lang="de-DE" dirty="0"/>
              <a:t>Verantwortung </a:t>
            </a:r>
            <a:br>
              <a:rPr kumimoji="0" lang="de-DE" dirty="0"/>
            </a:br>
            <a:r>
              <a:rPr kumimoji="0" lang="de-DE" dirty="0"/>
              <a:t>der Kirchengemeinde </a:t>
            </a:r>
            <a:br>
              <a:rPr kumimoji="0" lang="de-DE" dirty="0"/>
            </a:br>
            <a:r>
              <a:rPr kumimoji="0" lang="de-DE" dirty="0"/>
              <a:t>für das Quartier </a:t>
            </a:r>
            <a:endParaRPr kumimoji="0" lang="en-US" dirty="0"/>
          </a:p>
        </p:txBody>
      </p:sp>
      <p:sp>
        <p:nvSpPr>
          <p:cNvPr id="9" name="Untertitel 8"/>
          <p:cNvSpPr>
            <a:spLocks noGrp="1"/>
          </p:cNvSpPr>
          <p:nvPr>
            <p:ph type="subTitle" idx="1"/>
          </p:nvPr>
        </p:nvSpPr>
        <p:spPr>
          <a:xfrm>
            <a:off x="2240280" y="6050036"/>
            <a:ext cx="6903720" cy="807963"/>
          </a:xfrm>
          <a:solidFill>
            <a:srgbClr val="CF921F"/>
          </a:solidFill>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Master-Untertitelformat bearbeiten</a:t>
            </a:r>
            <a:endParaRPr kumimoji="0" lang="en-US" dirty="0"/>
          </a:p>
        </p:txBody>
      </p:sp>
      <p:sp>
        <p:nvSpPr>
          <p:cNvPr id="28" name="Datumsplatzhalter 27"/>
          <p:cNvSpPr>
            <a:spLocks noGrp="1"/>
          </p:cNvSpPr>
          <p:nvPr>
            <p:ph type="dt" sz="half" idx="10"/>
          </p:nvPr>
        </p:nvSpPr>
        <p:spPr>
          <a:xfrm>
            <a:off x="76200" y="6199062"/>
            <a:ext cx="2057400" cy="685800"/>
          </a:xfrm>
          <a:prstGeom prst="rect">
            <a:avLst/>
          </a:prstGeom>
        </p:spPr>
        <p:txBody>
          <a:bodyPr>
            <a:noAutofit/>
          </a:bodyPr>
          <a:lstStyle>
            <a:lvl1pPr algn="ctr">
              <a:defRPr sz="2000">
                <a:solidFill>
                  <a:srgbClr val="FFFFFF"/>
                </a:solidFill>
              </a:defRPr>
            </a:lvl1pPr>
          </a:lstStyle>
          <a:p>
            <a:pPr algn="ctr" eaLnBrk="1" latinLnBrk="0" hangingPunct="1"/>
            <a:endParaRPr lang="en-US" sz="2000" dirty="0">
              <a:solidFill>
                <a:srgbClr val="FFFFFF"/>
              </a:solidFill>
            </a:endParaRPr>
          </a:p>
        </p:txBody>
      </p:sp>
      <p:pic>
        <p:nvPicPr>
          <p:cNvPr id="3" name="Bild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1663" y="285247"/>
            <a:ext cx="6295813" cy="232879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Text">
    <p:spTree>
      <p:nvGrpSpPr>
        <p:cNvPr id="1" name=""/>
        <p:cNvGrpSpPr/>
        <p:nvPr/>
      </p:nvGrpSpPr>
      <p:grpSpPr>
        <a:xfrm>
          <a:off x="0" y="0"/>
          <a:ext cx="0" cy="0"/>
          <a:chOff x="0" y="0"/>
          <a:chExt cx="0" cy="0"/>
        </a:xfrm>
      </p:grpSpPr>
      <p:pic>
        <p:nvPicPr>
          <p:cNvPr id="3" name="Bild 2" descr="SuS_Logo_RGB_ohne Unterzeil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2648" y="6041840"/>
            <a:ext cx="1974887" cy="638297"/>
          </a:xfrm>
          <a:prstGeom prst="rect">
            <a:avLst/>
          </a:prstGeom>
        </p:spPr>
      </p:pic>
      <p:cxnSp>
        <p:nvCxnSpPr>
          <p:cNvPr id="10" name="Gerade Verbindung 9"/>
          <p:cNvCxnSpPr/>
          <p:nvPr userDrawn="1"/>
        </p:nvCxnSpPr>
        <p:spPr>
          <a:xfrm flipV="1">
            <a:off x="1282918" y="6041840"/>
            <a:ext cx="7861082" cy="532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2" name="Textplatzhalter 20"/>
          <p:cNvSpPr>
            <a:spLocks noGrp="1"/>
          </p:cNvSpPr>
          <p:nvPr>
            <p:ph type="body" sz="quarter" idx="13"/>
          </p:nvPr>
        </p:nvSpPr>
        <p:spPr>
          <a:xfrm>
            <a:off x="612775" y="1600200"/>
            <a:ext cx="8277225"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4" name="Foliennummernplatzhalt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‹Nr.›</a:t>
            </a:fld>
            <a:endParaRPr kumimoji="0" lang="en-US" sz="1400" b="1" dirty="0">
              <a:solidFill>
                <a:srgbClr val="FFFFFF"/>
              </a:solidFill>
            </a:endParaRPr>
          </a:p>
        </p:txBody>
      </p:sp>
      <p:sp>
        <p:nvSpPr>
          <p:cNvPr id="8" name="Titel 1"/>
          <p:cNvSpPr txBox="1">
            <a:spLocks/>
          </p:cNvSpPr>
          <p:nvPr userDrawn="1"/>
        </p:nvSpPr>
        <p:spPr>
          <a:xfrm>
            <a:off x="570195" y="335565"/>
            <a:ext cx="8646692"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endParaRPr lang="de-DE" sz="2800" b="1" dirty="0"/>
          </a:p>
        </p:txBody>
      </p:sp>
      <p:sp>
        <p:nvSpPr>
          <p:cNvPr id="7" name="Titel 1">
            <a:extLst>
              <a:ext uri="{FF2B5EF4-FFF2-40B4-BE49-F238E27FC236}">
                <a16:creationId xmlns="" xmlns:a16="http://schemas.microsoft.com/office/drawing/2014/main" id="{D459CA9F-F662-407C-A5FE-867624F01264}"/>
              </a:ext>
            </a:extLst>
          </p:cNvPr>
          <p:cNvSpPr>
            <a:spLocks noGrp="1"/>
          </p:cNvSpPr>
          <p:nvPr>
            <p:ph type="title" hasCustomPrompt="1"/>
          </p:nvPr>
        </p:nvSpPr>
        <p:spPr>
          <a:xfrm>
            <a:off x="476860" y="165945"/>
            <a:ext cx="8549054" cy="990600"/>
          </a:xfrm>
        </p:spPr>
        <p:txBody>
          <a:bodyPr>
            <a:noAutofit/>
          </a:bodyPr>
          <a:lstStyle>
            <a:lvl1pPr>
              <a:defRPr sz="2800" baseline="0"/>
            </a:lvl1pPr>
          </a:lstStyle>
          <a:p>
            <a:r>
              <a:rPr kumimoji="0" lang="de-DE" dirty="0"/>
              <a:t>Die neue Care-Kultur in Kirche und Nachbarschaft</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_Grafiken etc.">
    <p:spTree>
      <p:nvGrpSpPr>
        <p:cNvPr id="1" name=""/>
        <p:cNvGrpSpPr/>
        <p:nvPr/>
      </p:nvGrpSpPr>
      <p:grpSpPr>
        <a:xfrm>
          <a:off x="0" y="0"/>
          <a:ext cx="0" cy="0"/>
          <a:chOff x="0" y="0"/>
          <a:chExt cx="0" cy="0"/>
        </a:xfrm>
      </p:grpSpPr>
      <p:sp>
        <p:nvSpPr>
          <p:cNvPr id="8" name="Inhaltsplatzhalter 7"/>
          <p:cNvSpPr>
            <a:spLocks noGrp="1"/>
          </p:cNvSpPr>
          <p:nvPr>
            <p:ph sz="quarter" idx="1"/>
          </p:nvPr>
        </p:nvSpPr>
        <p:spPr>
          <a:xfrm>
            <a:off x="612648" y="1600200"/>
            <a:ext cx="8153400" cy="4287706"/>
          </a:xfrm>
        </p:spPr>
        <p:txBody>
          <a:bodyPr/>
          <a:lstStyle/>
          <a:p>
            <a:pPr lvl="0" eaLnBrk="1" latinLnBrk="0" hangingPunct="1"/>
            <a:r>
              <a:rPr lang="de-DE" dirty="0"/>
              <a:t>Mastertextformat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12" name="Fußzeilenplatzhalter 4"/>
          <p:cNvSpPr>
            <a:spLocks noGrp="1"/>
          </p:cNvSpPr>
          <p:nvPr>
            <p:ph type="ftr" sz="quarter" idx="11"/>
          </p:nvPr>
        </p:nvSpPr>
        <p:spPr>
          <a:xfrm>
            <a:off x="2116812" y="4430274"/>
            <a:ext cx="4823775" cy="365319"/>
          </a:xfrm>
          <a:prstGeom prst="rect">
            <a:avLst/>
          </a:prstGeom>
        </p:spPr>
        <p:txBody>
          <a:bodyPr/>
          <a:lstStyle>
            <a:lvl1pPr algn="l">
              <a:defRPr sz="1300">
                <a:solidFill>
                  <a:srgbClr val="CF921F"/>
                </a:solidFill>
              </a:defRPr>
            </a:lvl1pPr>
          </a:lstStyle>
          <a:p>
            <a:r>
              <a:rPr lang="en-US" dirty="0"/>
              <a:t>www.seeele-und-sorge.deCornelia Coenen-Marx, OKR a.D.</a:t>
            </a:r>
          </a:p>
        </p:txBody>
      </p:sp>
      <p:pic>
        <p:nvPicPr>
          <p:cNvPr id="13" name="Bild 12" descr="SuS_Logo_RGB_ohne Unterzeil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2648" y="6041840"/>
            <a:ext cx="1974887" cy="638297"/>
          </a:xfrm>
          <a:prstGeom prst="rect">
            <a:avLst/>
          </a:prstGeom>
        </p:spPr>
      </p:pic>
      <p:cxnSp>
        <p:nvCxnSpPr>
          <p:cNvPr id="14" name="Gerade Verbindung 13"/>
          <p:cNvCxnSpPr/>
          <p:nvPr userDrawn="1"/>
        </p:nvCxnSpPr>
        <p:spPr>
          <a:xfrm flipV="1">
            <a:off x="1282918" y="6041840"/>
            <a:ext cx="7861082" cy="532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Foliennummernplatzhalt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‹Nr.›</a:t>
            </a:fld>
            <a:endParaRPr kumimoji="0" lang="en-US" sz="1400" b="1" dirty="0">
              <a:solidFill>
                <a:srgbClr val="FFFFFF"/>
              </a:solidFill>
            </a:endParaRPr>
          </a:p>
        </p:txBody>
      </p:sp>
      <p:sp>
        <p:nvSpPr>
          <p:cNvPr id="7" name="Titel 1">
            <a:extLst>
              <a:ext uri="{FF2B5EF4-FFF2-40B4-BE49-F238E27FC236}">
                <a16:creationId xmlns="" xmlns:a16="http://schemas.microsoft.com/office/drawing/2014/main" id="{8590F0CB-7D12-43BA-B4A0-28D5571691F1}"/>
              </a:ext>
            </a:extLst>
          </p:cNvPr>
          <p:cNvSpPr>
            <a:spLocks noGrp="1"/>
          </p:cNvSpPr>
          <p:nvPr>
            <p:ph type="title" hasCustomPrompt="1"/>
          </p:nvPr>
        </p:nvSpPr>
        <p:spPr>
          <a:xfrm>
            <a:off x="414821" y="183871"/>
            <a:ext cx="8549054" cy="990600"/>
          </a:xfrm>
        </p:spPr>
        <p:txBody>
          <a:bodyPr>
            <a:noAutofit/>
          </a:bodyPr>
          <a:lstStyle>
            <a:lvl1pPr>
              <a:defRPr sz="2800" baseline="0"/>
            </a:lvl1pPr>
          </a:lstStyle>
          <a:p>
            <a:r>
              <a:rPr kumimoji="0" lang="de-DE" dirty="0"/>
              <a:t>Die neue Care-Kultur in Kirche und Nachbarschaft </a:t>
            </a:r>
            <a:endParaRPr kumimoji="0" lang="en-US" dirty="0"/>
          </a:p>
        </p:txBody>
      </p:sp>
    </p:spTree>
    <p:extLst>
      <p:ext uri="{BB962C8B-B14F-4D97-AF65-F5344CB8AC3E}">
        <p14:creationId xmlns:p14="http://schemas.microsoft.com/office/powerpoint/2010/main" val="427558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2-Spalten">
    <p:spTree>
      <p:nvGrpSpPr>
        <p:cNvPr id="1" name=""/>
        <p:cNvGrpSpPr/>
        <p:nvPr/>
      </p:nvGrpSpPr>
      <p:grpSpPr>
        <a:xfrm>
          <a:off x="0" y="0"/>
          <a:ext cx="0" cy="0"/>
          <a:chOff x="0" y="0"/>
          <a:chExt cx="0" cy="0"/>
        </a:xfrm>
      </p:grpSpPr>
      <p:sp>
        <p:nvSpPr>
          <p:cNvPr id="11" name="Inhaltsplatzhalter 10"/>
          <p:cNvSpPr>
            <a:spLocks noGrp="1"/>
          </p:cNvSpPr>
          <p:nvPr>
            <p:ph sz="quarter" idx="2"/>
          </p:nvPr>
        </p:nvSpPr>
        <p:spPr>
          <a:xfrm>
            <a:off x="609600" y="2438400"/>
            <a:ext cx="3886200" cy="3423851"/>
          </a:xfr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3" name="Inhaltsplatzhalter 12"/>
          <p:cNvSpPr>
            <a:spLocks noGrp="1"/>
          </p:cNvSpPr>
          <p:nvPr>
            <p:ph sz="quarter" idx="4"/>
          </p:nvPr>
        </p:nvSpPr>
        <p:spPr>
          <a:xfrm>
            <a:off x="4800600" y="2438400"/>
            <a:ext cx="3886200" cy="3423851"/>
          </a:xfr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6" name="Textplatzhalt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de-DE"/>
              <a:t>Mastertextformat bearbeiten</a:t>
            </a:r>
          </a:p>
        </p:txBody>
      </p:sp>
      <p:sp>
        <p:nvSpPr>
          <p:cNvPr id="15" name="Textplatzhalt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de-DE"/>
              <a:t>Mastertextformat bearbeiten</a:t>
            </a:r>
          </a:p>
        </p:txBody>
      </p:sp>
      <p:sp>
        <p:nvSpPr>
          <p:cNvPr id="21" name="Titel 1"/>
          <p:cNvSpPr>
            <a:spLocks noGrp="1"/>
          </p:cNvSpPr>
          <p:nvPr>
            <p:ph type="title" hasCustomPrompt="1"/>
          </p:nvPr>
        </p:nvSpPr>
        <p:spPr>
          <a:xfrm>
            <a:off x="459750" y="176906"/>
            <a:ext cx="8549054" cy="990600"/>
          </a:xfrm>
        </p:spPr>
        <p:txBody>
          <a:bodyPr>
            <a:noAutofit/>
          </a:bodyPr>
          <a:lstStyle>
            <a:lvl1pPr>
              <a:defRPr sz="2800" baseline="0"/>
            </a:lvl1pPr>
          </a:lstStyle>
          <a:p>
            <a:r>
              <a:rPr kumimoji="0" lang="de-DE" dirty="0"/>
              <a:t>Die neue Care-Kultur in Kirche und Nachbarschaft </a:t>
            </a:r>
            <a:endParaRPr kumimoji="0" lang="en-US" dirty="0"/>
          </a:p>
        </p:txBody>
      </p:sp>
      <p:pic>
        <p:nvPicPr>
          <p:cNvPr id="24" name="Bild 23" descr="SuS_Logo_RGB_ohne Unterzeil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2648" y="6041840"/>
            <a:ext cx="1974887" cy="638297"/>
          </a:xfrm>
          <a:prstGeom prst="rect">
            <a:avLst/>
          </a:prstGeom>
        </p:spPr>
      </p:pic>
      <p:cxnSp>
        <p:nvCxnSpPr>
          <p:cNvPr id="25" name="Gerade Verbindung 24"/>
          <p:cNvCxnSpPr/>
          <p:nvPr userDrawn="1"/>
        </p:nvCxnSpPr>
        <p:spPr>
          <a:xfrm flipV="1">
            <a:off x="1282918" y="6041840"/>
            <a:ext cx="7861082" cy="532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6" name="Foliennummernplatzhalter 22"/>
          <p:cNvSpPr>
            <a:spLocks noGrp="1"/>
          </p:cNvSpPr>
          <p:nvPr>
            <p:ph type="sldNum" sz="quarter" idx="10"/>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‹Nr.›</a:t>
            </a:fld>
            <a:endParaRPr kumimoji="0" lang="en-US" sz="1400" b="1"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16" name="Bild 15" descr="SuS_Logo_RGB_ohne Unterzeil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2648" y="6041840"/>
            <a:ext cx="1974887" cy="638297"/>
          </a:xfrm>
          <a:prstGeom prst="rect">
            <a:avLst/>
          </a:prstGeom>
        </p:spPr>
      </p:pic>
      <p:cxnSp>
        <p:nvCxnSpPr>
          <p:cNvPr id="17" name="Gerade Verbindung 16"/>
          <p:cNvCxnSpPr/>
          <p:nvPr userDrawn="1"/>
        </p:nvCxnSpPr>
        <p:spPr>
          <a:xfrm flipV="1">
            <a:off x="1282918" y="6041840"/>
            <a:ext cx="7861082" cy="532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Rechteck 17"/>
          <p:cNvSpPr/>
          <p:nvPr userDrawn="1"/>
        </p:nvSpPr>
        <p:spPr>
          <a:xfrm>
            <a:off x="0" y="0"/>
            <a:ext cx="9153144" cy="5887906"/>
          </a:xfrm>
          <a:prstGeom prst="rect">
            <a:avLst/>
          </a:prstGeom>
          <a:gradFill flip="none" rotWithShape="1">
            <a:gsLst>
              <a:gs pos="0">
                <a:schemeClr val="accent1"/>
              </a:gs>
              <a:gs pos="100000">
                <a:srgbClr val="B0C227"/>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Titel 1"/>
          <p:cNvSpPr>
            <a:spLocks noGrp="1"/>
          </p:cNvSpPr>
          <p:nvPr>
            <p:ph type="title"/>
          </p:nvPr>
        </p:nvSpPr>
        <p:spPr>
          <a:xfrm>
            <a:off x="609599" y="372002"/>
            <a:ext cx="8153400" cy="5169557"/>
          </a:xfrm>
        </p:spPr>
        <p:txBody>
          <a:bodyPr/>
          <a:lstStyle>
            <a:lvl1pPr algn="ctr">
              <a:defRPr>
                <a:solidFill>
                  <a:schemeClr val="bg1"/>
                </a:solidFill>
              </a:defRPr>
            </a:lvl1pPr>
          </a:lstStyle>
          <a:p>
            <a:r>
              <a:rPr kumimoji="0" lang="de-DE"/>
              <a:t>Mastertitelformat bearbeiten</a:t>
            </a:r>
            <a:endParaRPr kumimoji="0" lang="en-US" dirty="0"/>
          </a:p>
        </p:txBody>
      </p:sp>
    </p:spTree>
    <p:extLst>
      <p:ext uri="{BB962C8B-B14F-4D97-AF65-F5344CB8AC3E}">
        <p14:creationId xmlns:p14="http://schemas.microsoft.com/office/powerpoint/2010/main" val="411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 Text">
    <p:spTree>
      <p:nvGrpSpPr>
        <p:cNvPr id="1" name=""/>
        <p:cNvGrpSpPr/>
        <p:nvPr/>
      </p:nvGrpSpPr>
      <p:grpSpPr>
        <a:xfrm>
          <a:off x="0" y="0"/>
          <a:ext cx="0" cy="0"/>
          <a:chOff x="0" y="0"/>
          <a:chExt cx="0" cy="0"/>
        </a:xfrm>
      </p:grpSpPr>
      <p:pic>
        <p:nvPicPr>
          <p:cNvPr id="3" name="Bild 2" descr="SuS_Logo_RGB_ohne Unterzeil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2648" y="6041840"/>
            <a:ext cx="1974887" cy="638297"/>
          </a:xfrm>
          <a:prstGeom prst="rect">
            <a:avLst/>
          </a:prstGeom>
        </p:spPr>
      </p:pic>
      <p:cxnSp>
        <p:nvCxnSpPr>
          <p:cNvPr id="10" name="Gerade Verbindung 9"/>
          <p:cNvCxnSpPr/>
          <p:nvPr userDrawn="1"/>
        </p:nvCxnSpPr>
        <p:spPr>
          <a:xfrm flipV="1">
            <a:off x="1282918" y="6041840"/>
            <a:ext cx="7861082" cy="532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2" name="Textplatzhalter 20"/>
          <p:cNvSpPr>
            <a:spLocks noGrp="1"/>
          </p:cNvSpPr>
          <p:nvPr>
            <p:ph type="body" sz="quarter" idx="13"/>
          </p:nvPr>
        </p:nvSpPr>
        <p:spPr>
          <a:xfrm>
            <a:off x="612775" y="1600200"/>
            <a:ext cx="8277225"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3" name="Titel 22"/>
          <p:cNvSpPr>
            <a:spLocks noGrp="1"/>
          </p:cNvSpPr>
          <p:nvPr>
            <p:ph type="title" hasCustomPrompt="1"/>
          </p:nvPr>
        </p:nvSpPr>
        <p:spPr>
          <a:xfrm>
            <a:off x="469533" y="166140"/>
            <a:ext cx="8563708" cy="990600"/>
          </a:xfrm>
        </p:spPr>
        <p:txBody>
          <a:bodyPr>
            <a:normAutofit/>
          </a:bodyPr>
          <a:lstStyle>
            <a:lvl1pPr>
              <a:defRPr sz="2800"/>
            </a:lvl1pPr>
          </a:lstStyle>
          <a:p>
            <a:r>
              <a:rPr lang="de-DE" dirty="0"/>
              <a:t>Die neue Care-Kultur in Kirche und Nachbarschaft</a:t>
            </a:r>
          </a:p>
        </p:txBody>
      </p:sp>
      <p:sp>
        <p:nvSpPr>
          <p:cNvPr id="24" name="Foliennummernplatzhalt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‹Nr.›</a:t>
            </a:fld>
            <a:endParaRPr kumimoji="0" lang="en-US" sz="1400" b="1" dirty="0">
              <a:solidFill>
                <a:srgbClr val="FFFFFF"/>
              </a:solidFill>
            </a:endParaRPr>
          </a:p>
        </p:txBody>
      </p:sp>
    </p:spTree>
    <p:extLst>
      <p:ext uri="{BB962C8B-B14F-4D97-AF65-F5344CB8AC3E}">
        <p14:creationId xmlns:p14="http://schemas.microsoft.com/office/powerpoint/2010/main" val="193642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B7D702B-883C-45EF-8DBC-82C6DBC32976}"/>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 xmlns:a16="http://schemas.microsoft.com/office/drawing/2014/main" id="{BD848750-6A99-47E6-9DFF-0907F4F796E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 xmlns:a16="http://schemas.microsoft.com/office/drawing/2014/main" id="{1840379B-5220-4857-B59A-28CCE78B4899}"/>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5" name="Fußzeilenplatzhalter 4">
            <a:extLst>
              <a:ext uri="{FF2B5EF4-FFF2-40B4-BE49-F238E27FC236}">
                <a16:creationId xmlns="" xmlns:a16="http://schemas.microsoft.com/office/drawing/2014/main" id="{26382F68-2570-4B5F-A0A9-883242310A6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56C0A873-A379-422B-ABEF-91BBAF0C21F8}"/>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404959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9EE7BE2-C150-4081-AA51-EA53F285FD2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 xmlns:a16="http://schemas.microsoft.com/office/drawing/2014/main" id="{DABD077A-BE96-4EEF-A06B-D1FB821F2A7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15CE7A88-DF0F-4D9C-B425-AAC214CAC132}"/>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5" name="Fußzeilenplatzhalter 4">
            <a:extLst>
              <a:ext uri="{FF2B5EF4-FFF2-40B4-BE49-F238E27FC236}">
                <a16:creationId xmlns="" xmlns:a16="http://schemas.microsoft.com/office/drawing/2014/main" id="{E6308526-1ECE-404B-9AE2-4EEF7AB46B5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54825692-3D63-417E-8C3A-45129D3F3D9B}"/>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185088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hyperlink" Target="http://www.seele-und-sorge.de" TargetMode="Externa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1" y="228600"/>
            <a:ext cx="8561714" cy="990600"/>
          </a:xfrm>
          <a:prstGeom prst="rect">
            <a:avLst/>
          </a:prstGeom>
        </p:spPr>
        <p:txBody>
          <a:bodyPr vert="horz" anchor="ctr">
            <a:noAutofit/>
          </a:bodyPr>
          <a:lstStyle/>
          <a:p>
            <a:r>
              <a:rPr kumimoji="0" lang="de-DE" dirty="0"/>
              <a:t>Die neue Care-Kultur in Kirche und Nachbarschaft</a:t>
            </a:r>
            <a:endParaRPr kumimoji="0" lang="en-US" dirty="0"/>
          </a:p>
        </p:txBody>
      </p:sp>
      <p:sp>
        <p:nvSpPr>
          <p:cNvPr id="13" name="Textplatzhalter 12"/>
          <p:cNvSpPr>
            <a:spLocks noGrp="1"/>
          </p:cNvSpPr>
          <p:nvPr>
            <p:ph type="body" idx="1"/>
          </p:nvPr>
        </p:nvSpPr>
        <p:spPr>
          <a:xfrm>
            <a:off x="612648" y="1600200"/>
            <a:ext cx="8153400" cy="4197913"/>
          </a:xfrm>
          <a:prstGeom prst="rect">
            <a:avLst/>
          </a:prstGeom>
        </p:spPr>
        <p:txBody>
          <a:bodyPr vert="horz">
            <a:normAutofit/>
          </a:bodyPr>
          <a:lstStyle/>
          <a:p>
            <a:pPr lvl="0" eaLnBrk="1" latinLnBrk="0" hangingPunct="1"/>
            <a:r>
              <a:rPr kumimoji="0" lang="de-DE" dirty="0"/>
              <a:t>Mastertextformat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7" name="Rechtec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htec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htec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Foliennummernplatzhalt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‹Nr.›</a:t>
            </a:fld>
            <a:endParaRPr kumimoji="0" lang="en-US" sz="1400" b="1" dirty="0">
              <a:solidFill>
                <a:srgbClr val="FFFFFF"/>
              </a:solidFill>
            </a:endParaRPr>
          </a:p>
        </p:txBody>
      </p:sp>
      <p:pic>
        <p:nvPicPr>
          <p:cNvPr id="12" name="Bild 11" descr="SuS_Logo_RGB_ohne Unterzeile.png"/>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612648" y="6041840"/>
            <a:ext cx="1974887" cy="638297"/>
          </a:xfrm>
          <a:prstGeom prst="rect">
            <a:avLst/>
          </a:prstGeom>
        </p:spPr>
      </p:pic>
      <p:cxnSp>
        <p:nvCxnSpPr>
          <p:cNvPr id="15" name="Gerade Verbindung 14"/>
          <p:cNvCxnSpPr/>
          <p:nvPr userDrawn="1"/>
        </p:nvCxnSpPr>
        <p:spPr>
          <a:xfrm flipV="1">
            <a:off x="1282918" y="6041840"/>
            <a:ext cx="7861082" cy="532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extfeld 1"/>
          <p:cNvSpPr txBox="1"/>
          <p:nvPr userDrawn="1"/>
        </p:nvSpPr>
        <p:spPr>
          <a:xfrm>
            <a:off x="2937879" y="6413841"/>
            <a:ext cx="4785286" cy="492443"/>
          </a:xfrm>
          <a:prstGeom prst="rect">
            <a:avLst/>
          </a:prstGeom>
          <a:noFill/>
        </p:spPr>
        <p:txBody>
          <a:bodyPr wrap="square" rtlCol="0">
            <a:spAutoFit/>
          </a:bodyPr>
          <a:lstStyle/>
          <a:p>
            <a:r>
              <a:rPr lang="de-DE" sz="1300" dirty="0">
                <a:solidFill>
                  <a:srgbClr val="CF921F"/>
                </a:solidFill>
                <a:hlinkClick r:id="rId10"/>
              </a:rPr>
              <a:t>www.seele-und-sorge.de</a:t>
            </a:r>
            <a:r>
              <a:rPr lang="de-DE" sz="1300" dirty="0">
                <a:solidFill>
                  <a:srgbClr val="CF921F"/>
                </a:solidFill>
              </a:rPr>
              <a:t>      Cornelia</a:t>
            </a:r>
            <a:r>
              <a:rPr lang="de-DE" sz="1300" baseline="0" dirty="0">
                <a:solidFill>
                  <a:srgbClr val="CF921F"/>
                </a:solidFill>
              </a:rPr>
              <a:t> Coenen-Marx OKR a.D. 		</a:t>
            </a:r>
            <a:endParaRPr lang="de-DE" sz="1300" dirty="0">
              <a:solidFill>
                <a:srgbClr val="CF921F"/>
              </a:solidFill>
            </a:endParaRPr>
          </a:p>
        </p:txBody>
      </p:sp>
      <p:sp>
        <p:nvSpPr>
          <p:cNvPr id="16" name="Textfeld 15"/>
          <p:cNvSpPr txBox="1"/>
          <p:nvPr userDrawn="1"/>
        </p:nvSpPr>
        <p:spPr>
          <a:xfrm>
            <a:off x="7864288" y="6413841"/>
            <a:ext cx="1154627" cy="292388"/>
          </a:xfrm>
          <a:prstGeom prst="rect">
            <a:avLst/>
          </a:prstGeom>
          <a:noFill/>
        </p:spPr>
        <p:txBody>
          <a:bodyPr wrap="square" rtlCol="0">
            <a:spAutoFit/>
          </a:bodyPr>
          <a:lstStyle/>
          <a:p>
            <a:fld id="{3CDE0617-3873-8047-A235-58366E80E1C9}" type="datetime3">
              <a:rPr lang="de-DE" sz="1300" smtClean="0">
                <a:solidFill>
                  <a:srgbClr val="7F8E26"/>
                </a:solidFill>
              </a:rPr>
              <a:pPr/>
              <a:t>15/10/20</a:t>
            </a:fld>
            <a:endParaRPr lang="de-DE" sz="1300" dirty="0">
              <a:solidFill>
                <a:srgbClr val="7F8E26"/>
              </a:solidFill>
            </a:endParaRPr>
          </a:p>
        </p:txBody>
      </p:sp>
      <p:sp>
        <p:nvSpPr>
          <p:cNvPr id="3" name="Datumsplatzhalt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65841-85AE-9646-955E-98A25538D910}" type="datetimeFigureOut">
              <a:rPr lang="de-DE" smtClean="0"/>
              <a:pPr/>
              <a:t>15.10.2020</a:t>
            </a:fld>
            <a:endParaRPr lang="de-DE" dirty="0"/>
          </a:p>
        </p:txBody>
      </p:sp>
    </p:spTree>
  </p:cSld>
  <p:clrMap bg1="lt1" tx1="dk1" bg2="lt2" tx2="dk2" accent1="accent1" accent2="accent2" accent3="accent3" accent4="accent4" accent5="accent5" accent6="accent6" hlink="hlink" folHlink="folHlink"/>
  <p:sldLayoutIdLst>
    <p:sldLayoutId id="2147483668" r:id="rId1"/>
    <p:sldLayoutId id="2147483661" r:id="rId2"/>
    <p:sldLayoutId id="2147483662" r:id="rId3"/>
    <p:sldLayoutId id="2147483672" r:id="rId4"/>
    <p:sldLayoutId id="2147483665" r:id="rId5"/>
    <p:sldLayoutId id="2147483673" r:id="rId6"/>
    <p:sldLayoutId id="2147483674" r:id="rId7"/>
  </p:sldLayoutIdLst>
  <p:txStyles>
    <p:titleStyle>
      <a:lvl1pPr algn="l" rtl="0" eaLnBrk="1" latinLnBrk="0" hangingPunct="1">
        <a:spcBef>
          <a:spcPct val="0"/>
        </a:spcBef>
        <a:buNone/>
        <a:defRPr kumimoji="0" sz="28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4DB7F592-A76C-43D1-B7EF-DFC227899A2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 xmlns:a16="http://schemas.microsoft.com/office/drawing/2014/main" id="{996F65D5-3115-48F9-8951-6FDE8A7E8D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C0E0AC0D-F307-4AB4-8268-683354B24F6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9D4DA-AB69-4BF6-A7A1-75711CEDF6A7}" type="datetimeFigureOut">
              <a:rPr lang="de-DE" smtClean="0"/>
              <a:t>15.10.2020</a:t>
            </a:fld>
            <a:endParaRPr lang="de-DE"/>
          </a:p>
        </p:txBody>
      </p:sp>
      <p:sp>
        <p:nvSpPr>
          <p:cNvPr id="5" name="Fußzeilenplatzhalter 4">
            <a:extLst>
              <a:ext uri="{FF2B5EF4-FFF2-40B4-BE49-F238E27FC236}">
                <a16:creationId xmlns="" xmlns:a16="http://schemas.microsoft.com/office/drawing/2014/main" id="{A3218094-AEB7-4336-B1E4-6D6CE016142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 xmlns:a16="http://schemas.microsoft.com/office/drawing/2014/main" id="{D337CA78-20CE-4122-8E2B-8A92612BD15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C42B2-A8E8-4A9B-8411-9ACC40B22055}" type="slidenum">
              <a:rPr lang="de-DE" smtClean="0"/>
              <a:t>‹Nr.›</a:t>
            </a:fld>
            <a:endParaRPr lang="de-DE"/>
          </a:p>
        </p:txBody>
      </p:sp>
    </p:spTree>
    <p:extLst>
      <p:ext uri="{BB962C8B-B14F-4D97-AF65-F5344CB8AC3E}">
        <p14:creationId xmlns:p14="http://schemas.microsoft.com/office/powerpoint/2010/main" val="26466319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59096" y="2111588"/>
            <a:ext cx="8041020" cy="2634824"/>
          </a:xfrm>
        </p:spPr>
        <p:txBody>
          <a:bodyPr>
            <a:noAutofit/>
          </a:bodyPr>
          <a:lstStyle/>
          <a:p>
            <a:r>
              <a:rPr lang="de-DE" sz="4000" dirty="0"/>
              <a:t>Die neue Care-Kultur in Kirche und Nachbarschaft</a:t>
            </a:r>
          </a:p>
        </p:txBody>
      </p:sp>
      <p:sp>
        <p:nvSpPr>
          <p:cNvPr id="3" name="Untertitel 2"/>
          <p:cNvSpPr>
            <a:spLocks noGrp="1"/>
          </p:cNvSpPr>
          <p:nvPr>
            <p:ph type="subTitle" idx="1"/>
          </p:nvPr>
        </p:nvSpPr>
        <p:spPr/>
        <p:txBody>
          <a:bodyPr>
            <a:normAutofit/>
          </a:bodyPr>
          <a:lstStyle/>
          <a:p>
            <a:r>
              <a:rPr lang="de-DE" dirty="0"/>
              <a:t>Vortrag Bern 14/10/2020</a:t>
            </a:r>
          </a:p>
        </p:txBody>
      </p:sp>
    </p:spTree>
    <p:extLst>
      <p:ext uri="{BB962C8B-B14F-4D97-AF65-F5344CB8AC3E}">
        <p14:creationId xmlns:p14="http://schemas.microsoft.com/office/powerpoint/2010/main" val="905198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719615"/>
            <a:ext cx="1931680" cy="4139648"/>
          </a:xfrm>
        </p:spPr>
        <p:txBody>
          <a:bodyPr>
            <a:normAutofit/>
          </a:bodyPr>
          <a:lstStyle/>
          <a:p>
            <a:r>
              <a:rPr lang="de-DE" dirty="0"/>
              <a:t>1. Kapitel  </a:t>
            </a:r>
          </a:p>
          <a:p>
            <a:r>
              <a:rPr lang="de-DE" dirty="0"/>
              <a:t>Wie Corona die Gemeinschaft fokussiert </a:t>
            </a:r>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10</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565647" y="1516698"/>
            <a:ext cx="6045692" cy="4139648"/>
          </a:xfrm>
        </p:spPr>
        <p:txBody>
          <a:bodyPr>
            <a:noAutofit/>
          </a:bodyPr>
          <a:lstStyle/>
          <a:p>
            <a:pPr marL="0" indent="0">
              <a:buNone/>
            </a:pPr>
            <a:endParaRPr lang="de-DE" sz="1800" b="1" i="1" dirty="0"/>
          </a:p>
          <a:p>
            <a:r>
              <a:rPr lang="de-DE" sz="1800" b="1" i="1" dirty="0"/>
              <a:t>„Wie wollen wir leben, um die Zerbrechlichkeit zu verringern, die wir erlebt haben? Wie können wir dauerhaft neue Formen des Zusammenlebens finden, in denen Individualität und Gemeinschaft möglich sind?“ </a:t>
            </a:r>
            <a:r>
              <a:rPr lang="de-DE" sz="1800" dirty="0"/>
              <a:t>( Matthias </a:t>
            </a:r>
            <a:r>
              <a:rPr lang="de-DE" sz="1800" dirty="0" err="1"/>
              <a:t>Horx</a:t>
            </a:r>
            <a:r>
              <a:rPr lang="de-DE" sz="1800" dirty="0"/>
              <a:t>)</a:t>
            </a:r>
          </a:p>
          <a:p>
            <a:endParaRPr lang="de-DE" sz="1800" dirty="0"/>
          </a:p>
          <a:p>
            <a:r>
              <a:rPr lang="de-DE" sz="1800" b="1" dirty="0"/>
              <a:t>„Co-Kulturen“ entstehen- vom Co-Working über-Co-</a:t>
            </a:r>
            <a:r>
              <a:rPr lang="de-DE" sz="1800" b="1" dirty="0" err="1"/>
              <a:t>Gardening</a:t>
            </a:r>
            <a:r>
              <a:rPr lang="de-DE" sz="1800" b="1" dirty="0"/>
              <a:t> bis zu den Wohngemeinschaften und den neuen Genossenschaften</a:t>
            </a:r>
            <a:r>
              <a:rPr lang="de-DE" sz="1800" dirty="0"/>
              <a:t>. Gemeinsame Gemüsegärten entstehen am Stadtrand („meine-ernte.de“), in der Nachbarschaft werden Werkzeuge ausgetauscht, </a:t>
            </a:r>
            <a:r>
              <a:rPr lang="de-DE" sz="1800" b="1" dirty="0"/>
              <a:t>die Sharing-Economy wird attraktiver.</a:t>
            </a:r>
          </a:p>
          <a:p>
            <a:endParaRPr lang="de-DE" sz="1800" b="1" dirty="0"/>
          </a:p>
        </p:txBody>
      </p:sp>
    </p:spTree>
    <p:extLst>
      <p:ext uri="{BB962C8B-B14F-4D97-AF65-F5344CB8AC3E}">
        <p14:creationId xmlns:p14="http://schemas.microsoft.com/office/powerpoint/2010/main" val="348747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62B652AE-42ED-41ED-81CF-9970C23CF2BA}"/>
              </a:ext>
            </a:extLst>
          </p:cNvPr>
          <p:cNvSpPr>
            <a:spLocks noGrp="1"/>
          </p:cNvSpPr>
          <p:nvPr>
            <p:ph type="body" idx="2"/>
          </p:nvPr>
        </p:nvSpPr>
        <p:spPr>
          <a:xfrm>
            <a:off x="618478" y="1598104"/>
            <a:ext cx="1787372" cy="4330988"/>
          </a:xfrm>
        </p:spPr>
        <p:txBody>
          <a:bodyPr/>
          <a:lstStyle/>
          <a:p>
            <a:r>
              <a:rPr lang="de-DE" dirty="0"/>
              <a:t>2. Kapitel  </a:t>
            </a:r>
          </a:p>
          <a:p>
            <a:r>
              <a:rPr lang="de-DE" dirty="0"/>
              <a:t>Die neue Nachbarschaft – Sorgenetze in der Single-Gesellschaft</a:t>
            </a:r>
          </a:p>
        </p:txBody>
      </p:sp>
      <p:pic>
        <p:nvPicPr>
          <p:cNvPr id="7" name="Inhaltsplatzhalter 8">
            <a:extLst>
              <a:ext uri="{FF2B5EF4-FFF2-40B4-BE49-F238E27FC236}">
                <a16:creationId xmlns="" xmlns:a16="http://schemas.microsoft.com/office/drawing/2014/main" id="{096C2CF8-72B9-487C-8DFE-663203A139DA}"/>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8251" r="8251"/>
          <a:stretch/>
        </p:blipFill>
        <p:spPr>
          <a:xfrm>
            <a:off x="2511615" y="1598103"/>
            <a:ext cx="5997140" cy="3373391"/>
          </a:xfrm>
        </p:spPr>
      </p:pic>
    </p:spTree>
    <p:extLst>
      <p:ext uri="{BB962C8B-B14F-4D97-AF65-F5344CB8AC3E}">
        <p14:creationId xmlns:p14="http://schemas.microsoft.com/office/powerpoint/2010/main" val="3463904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704513"/>
            <a:ext cx="1807392" cy="4154750"/>
          </a:xfrm>
        </p:spPr>
        <p:txBody>
          <a:bodyPr>
            <a:normAutofit/>
          </a:bodyPr>
          <a:lstStyle/>
          <a:p>
            <a:r>
              <a:rPr lang="de-DE" dirty="0"/>
              <a:t>2. Kapitel</a:t>
            </a:r>
          </a:p>
          <a:p>
            <a:r>
              <a:rPr lang="de-DE" sz="1800" dirty="0"/>
              <a:t>Die neue Nachbarschaft- Sorgenetze in der Single-Gesellschaft</a:t>
            </a:r>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12</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441359" y="1704513"/>
            <a:ext cx="6068674" cy="4361800"/>
          </a:xfrm>
        </p:spPr>
        <p:txBody>
          <a:bodyPr>
            <a:noAutofit/>
          </a:bodyPr>
          <a:lstStyle/>
          <a:p>
            <a:r>
              <a:rPr lang="de-DE" sz="1800" dirty="0"/>
              <a:t>“</a:t>
            </a:r>
            <a:r>
              <a:rPr lang="de-DE" sz="1800" b="1" dirty="0"/>
              <a:t>Freundlich grüßen, die Post annehmen und ansonsten in Ruhe gelassen werden: </a:t>
            </a:r>
            <a:r>
              <a:rPr lang="de-DE" sz="1800" dirty="0"/>
              <a:t>Mehr wünschen sich viele nicht mehr von ihren Nachbarn.„</a:t>
            </a:r>
          </a:p>
          <a:p>
            <a:r>
              <a:rPr lang="de-DE" sz="1800" b="1" dirty="0"/>
              <a:t>Immerhin 25 Prozent engagieren sich aber in der nachbarschaftlichen Hilfe bei Einkäufen, Handwerksdiensten bis Kinderbetreuung - und es sind mehr Männer als Frauen und eher Jüngere als Ältere</a:t>
            </a:r>
            <a:r>
              <a:rPr lang="de-DE" sz="1800" dirty="0"/>
              <a:t>. Die wechselseitigen Unterstützungsleistungen, sagen die Interviewten, verbessern die Lebensqualität aller Beteiligten (FWS 2014) </a:t>
            </a:r>
          </a:p>
        </p:txBody>
      </p:sp>
    </p:spTree>
    <p:extLst>
      <p:ext uri="{BB962C8B-B14F-4D97-AF65-F5344CB8AC3E}">
        <p14:creationId xmlns:p14="http://schemas.microsoft.com/office/powerpoint/2010/main" val="366846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686757"/>
            <a:ext cx="1789637" cy="4208016"/>
          </a:xfrm>
        </p:spPr>
        <p:txBody>
          <a:bodyPr>
            <a:normAutofit/>
          </a:bodyPr>
          <a:lstStyle/>
          <a:p>
            <a:r>
              <a:rPr lang="de-DE" dirty="0"/>
              <a:t>2. Kapitel  </a:t>
            </a:r>
          </a:p>
          <a:p>
            <a:r>
              <a:rPr lang="de-DE" sz="1800" dirty="0"/>
              <a:t>Die neue Nachbarschaft- Sorgenetze in der Single-Gesellschaft</a:t>
            </a:r>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13</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423604" y="1686757"/>
            <a:ext cx="6196613" cy="4139648"/>
          </a:xfrm>
        </p:spPr>
        <p:txBody>
          <a:bodyPr>
            <a:noAutofit/>
          </a:bodyPr>
          <a:lstStyle/>
          <a:p>
            <a:r>
              <a:rPr lang="de-DE" sz="1800" b="1" dirty="0"/>
              <a:t>Fast 20 Prozent der befragten 70- bis 89-Jährigen gaben an, in der Woche zuvor ihre Wohnung kaum verlassen zu haben. 3,1 Mio. Männer, aber nur 2,3 Mio. Frauen zwischen 70 und 79 haben eine Fahrerlaubnis. </a:t>
            </a:r>
            <a:r>
              <a:rPr lang="de-DE" sz="1800" dirty="0"/>
              <a:t>Gerade die Frauen sind schnell in ihrem Aktionsradius eingeschränkt, wenn der Auto fahrende Partner pflegebedürftig wird oder stirbt. ( Uni FFM)</a:t>
            </a:r>
          </a:p>
          <a:p>
            <a:endParaRPr lang="de-DE" sz="1800" dirty="0"/>
          </a:p>
          <a:p>
            <a:r>
              <a:rPr lang="de-DE" sz="1800" b="1" dirty="0"/>
              <a:t>Oft ist es einfacher, sich Fremden gegenüber zu öffnen oder Menschen zu unterstützen, die ein paar Straßen weiter wohnen</a:t>
            </a:r>
            <a:r>
              <a:rPr lang="de-DE" sz="1800" dirty="0"/>
              <a:t>. Menschen brauchen Menschen – aber ein gutes Netzwerk mit überschaubaren Einsätzen will koordiniert werden. </a:t>
            </a:r>
          </a:p>
          <a:p>
            <a:endParaRPr lang="de-DE" sz="1800" dirty="0"/>
          </a:p>
        </p:txBody>
      </p:sp>
    </p:spTree>
    <p:extLst>
      <p:ext uri="{BB962C8B-B14F-4D97-AF65-F5344CB8AC3E}">
        <p14:creationId xmlns:p14="http://schemas.microsoft.com/office/powerpoint/2010/main" val="3948909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695635"/>
            <a:ext cx="1798515" cy="4208016"/>
          </a:xfrm>
        </p:spPr>
        <p:txBody>
          <a:bodyPr>
            <a:normAutofit/>
          </a:bodyPr>
          <a:lstStyle/>
          <a:p>
            <a:r>
              <a:rPr lang="de-DE" dirty="0"/>
              <a:t>2. Kapitel  </a:t>
            </a:r>
          </a:p>
          <a:p>
            <a:r>
              <a:rPr lang="de-DE" sz="1800" dirty="0"/>
              <a:t>Die neue Nachbarschaft- Sorgenetze in der Single-</a:t>
            </a:r>
            <a:r>
              <a:rPr lang="de-DE" dirty="0"/>
              <a:t>G</a:t>
            </a:r>
            <a:r>
              <a:rPr lang="de-DE" sz="1800" dirty="0"/>
              <a:t>esellschaft </a:t>
            </a:r>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14</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432482" y="1764003"/>
            <a:ext cx="5601808" cy="4139648"/>
          </a:xfrm>
        </p:spPr>
        <p:txBody>
          <a:bodyPr>
            <a:noAutofit/>
          </a:bodyPr>
          <a:lstStyle/>
          <a:p>
            <a:r>
              <a:rPr lang="de-DE" sz="1800" b="1" dirty="0"/>
              <a:t>„Es kann nicht als selbstverständlich vorausgesetzt werden, dass die Selbstorganisation von Bürgern und Bürgerinnen, etwa in der organisierten Nachbarschaftshilfe, aber auch in Seniorengenossenschaften und in Bürgervereinen ohne Hilfe „von außen“ auskommt</a:t>
            </a:r>
            <a:r>
              <a:rPr lang="de-DE" sz="1800" dirty="0"/>
              <a:t>“ (7. Altenbericht) </a:t>
            </a:r>
          </a:p>
          <a:p>
            <a:r>
              <a:rPr lang="de-DE" sz="1800" dirty="0"/>
              <a:t>Es geht darum, einen Rahmen zu schaffen, in dem Begegnungen mit anderen möglich sind. </a:t>
            </a:r>
          </a:p>
          <a:p>
            <a:r>
              <a:rPr lang="de-DE" sz="1800" b="1" dirty="0"/>
              <a:t>Die Internetplattform „Nebenan.de“ hatte 2018 bereits 850.000 Nutzer </a:t>
            </a:r>
            <a:r>
              <a:rPr lang="de-DE" sz="1800" dirty="0"/>
              <a:t>– monatlich kommen 40.000- 50.000 dazu. </a:t>
            </a:r>
          </a:p>
        </p:txBody>
      </p:sp>
    </p:spTree>
    <p:extLst>
      <p:ext uri="{BB962C8B-B14F-4D97-AF65-F5344CB8AC3E}">
        <p14:creationId xmlns:p14="http://schemas.microsoft.com/office/powerpoint/2010/main" val="2193120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737369"/>
            <a:ext cx="1789637" cy="4139648"/>
          </a:xfrm>
        </p:spPr>
        <p:txBody>
          <a:bodyPr>
            <a:normAutofit/>
          </a:bodyPr>
          <a:lstStyle/>
          <a:p>
            <a:r>
              <a:rPr lang="de-DE" dirty="0"/>
              <a:t>2. Kapitel  </a:t>
            </a:r>
          </a:p>
          <a:p>
            <a:r>
              <a:rPr lang="de-DE" sz="1800" dirty="0"/>
              <a:t>Die neue Nachbarschaft- </a:t>
            </a:r>
            <a:r>
              <a:rPr lang="de-DE" dirty="0"/>
              <a:t>Sorgenetze in der Single-Gesellschaft </a:t>
            </a:r>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15</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565648" y="1746036"/>
            <a:ext cx="5273336" cy="4139648"/>
          </a:xfrm>
        </p:spPr>
        <p:txBody>
          <a:bodyPr>
            <a:noAutofit/>
          </a:bodyPr>
          <a:lstStyle/>
          <a:p>
            <a:endParaRPr lang="de-DE" sz="1800" dirty="0"/>
          </a:p>
        </p:txBody>
      </p:sp>
      <p:pic>
        <p:nvPicPr>
          <p:cNvPr id="3" name="Grafik 2"/>
          <p:cNvPicPr>
            <a:picLocks noChangeAspect="1"/>
          </p:cNvPicPr>
          <p:nvPr/>
        </p:nvPicPr>
        <p:blipFill rotWithShape="1">
          <a:blip r:embed="rId3" cstate="email">
            <a:extLst>
              <a:ext uri="{28A0092B-C50C-407E-A947-70E740481C1C}">
                <a14:useLocalDpi xmlns:a14="http://schemas.microsoft.com/office/drawing/2010/main" val="0"/>
              </a:ext>
            </a:extLst>
          </a:blip>
          <a:srcRect t="-25000" b="-25000"/>
          <a:stretch/>
        </p:blipFill>
        <p:spPr>
          <a:xfrm>
            <a:off x="2565648" y="664498"/>
            <a:ext cx="4714043" cy="6285390"/>
          </a:xfrm>
          <a:prstGeom prst="rect">
            <a:avLst/>
          </a:prstGeom>
        </p:spPr>
      </p:pic>
    </p:spTree>
    <p:extLst>
      <p:ext uri="{BB962C8B-B14F-4D97-AF65-F5344CB8AC3E}">
        <p14:creationId xmlns:p14="http://schemas.microsoft.com/office/powerpoint/2010/main" val="2965190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752601"/>
            <a:ext cx="1984947" cy="3937985"/>
          </a:xfrm>
        </p:spPr>
        <p:txBody>
          <a:bodyPr>
            <a:normAutofit/>
          </a:bodyPr>
          <a:lstStyle/>
          <a:p>
            <a:r>
              <a:rPr lang="de-DE" dirty="0"/>
              <a:t>3. Kapitel  </a:t>
            </a:r>
          </a:p>
          <a:p>
            <a:r>
              <a:rPr lang="de-DE" sz="1800" dirty="0"/>
              <a:t>Häuser kümmern sich nicht  -  Ältere im Quartier </a:t>
            </a:r>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16</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645546" y="1752601"/>
            <a:ext cx="6117454" cy="5832000"/>
          </a:xfrm>
        </p:spPr>
        <p:txBody>
          <a:bodyPr>
            <a:noAutofit/>
          </a:bodyPr>
          <a:lstStyle/>
          <a:p>
            <a:r>
              <a:rPr lang="de-DE" sz="1800" dirty="0"/>
              <a:t>. </a:t>
            </a:r>
          </a:p>
          <a:p>
            <a:endParaRPr lang="de-DE" sz="1800" dirty="0"/>
          </a:p>
        </p:txBody>
      </p:sp>
      <p:pic>
        <p:nvPicPr>
          <p:cNvPr id="3" name="Grafik 2">
            <a:extLst>
              <a:ext uri="{FF2B5EF4-FFF2-40B4-BE49-F238E27FC236}">
                <a16:creationId xmlns="" xmlns:a16="http://schemas.microsoft.com/office/drawing/2014/main" id="{635EBD0D-B799-4CF5-8284-B3E05E54A1D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72179" y="1752601"/>
            <a:ext cx="5943728" cy="2393271"/>
          </a:xfrm>
          <a:prstGeom prst="rect">
            <a:avLst/>
          </a:prstGeom>
        </p:spPr>
      </p:pic>
    </p:spTree>
    <p:extLst>
      <p:ext uri="{BB962C8B-B14F-4D97-AF65-F5344CB8AC3E}">
        <p14:creationId xmlns:p14="http://schemas.microsoft.com/office/powerpoint/2010/main" val="202415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29792"/>
            <a:ext cx="2384441" cy="4336001"/>
          </a:xfrm>
        </p:spPr>
        <p:txBody>
          <a:bodyPr>
            <a:normAutofit/>
          </a:bodyPr>
          <a:lstStyle/>
          <a:p>
            <a:r>
              <a:rPr lang="de-DE" dirty="0"/>
              <a:t>3. Kapitel:</a:t>
            </a:r>
          </a:p>
          <a:p>
            <a:r>
              <a:rPr lang="de-DE" dirty="0"/>
              <a:t>Häuser kümmern sich nicht – </a:t>
            </a:r>
          </a:p>
          <a:p>
            <a:r>
              <a:rPr lang="de-DE" dirty="0"/>
              <a:t>Ältere im Quartier</a:t>
            </a:r>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17</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3066868" y="1629793"/>
            <a:ext cx="5722025" cy="4415900"/>
          </a:xfrm>
        </p:spPr>
        <p:txBody>
          <a:bodyPr>
            <a:noAutofit/>
          </a:bodyPr>
          <a:lstStyle/>
          <a:p>
            <a:r>
              <a:rPr lang="de-DE" sz="1800" dirty="0"/>
              <a:t>„</a:t>
            </a:r>
            <a:r>
              <a:rPr lang="de-DE" sz="1800" b="1" dirty="0"/>
              <a:t>Im Alter bekommen die Körper eine andere Bedeutung – sie werden anfälliger und schwächer. Das heißt auch, dass der Ort, an dem sich der Körper befindet und die Umstände an diesem Ort wichtiger werden.</a:t>
            </a:r>
            <a:r>
              <a:rPr lang="de-DE" sz="1800" dirty="0"/>
              <a:t> Weil es um Wohlergehen, Gesundheit, Versorgung und Betreuung geht“. ( Lisa </a:t>
            </a:r>
            <a:r>
              <a:rPr lang="de-DE" sz="1800" dirty="0" err="1"/>
              <a:t>Frohn</a:t>
            </a:r>
            <a:r>
              <a:rPr lang="de-DE" sz="1800" dirty="0"/>
              <a:t>).</a:t>
            </a:r>
          </a:p>
          <a:p>
            <a:r>
              <a:rPr lang="de-DE" sz="1800" b="1" dirty="0"/>
              <a:t>Der selbstbewusste Umgang mit der neuen Technik macht es möglich, selbstbestimmt im Quartier zu leben. </a:t>
            </a:r>
          </a:p>
          <a:p>
            <a:r>
              <a:rPr lang="de-DE" sz="1800" b="1" dirty="0"/>
              <a:t>83 Prozent von rund 1.000 Befragten können sich vorstellen, einen Service-Roboter zu Hause zu nutzen, wenn sie dadurch im Alter länger zu Hause leben könnten</a:t>
            </a:r>
            <a:r>
              <a:rPr lang="de-DE" sz="1800" dirty="0"/>
              <a:t>. </a:t>
            </a:r>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Tree>
    <p:extLst>
      <p:ext uri="{BB962C8B-B14F-4D97-AF65-F5344CB8AC3E}">
        <p14:creationId xmlns:p14="http://schemas.microsoft.com/office/powerpoint/2010/main" val="4096467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18</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3066869" y="1629793"/>
            <a:ext cx="5801924" cy="4415900"/>
          </a:xfrm>
        </p:spPr>
        <p:txBody>
          <a:bodyPr>
            <a:noAutofit/>
          </a:bodyPr>
          <a:lstStyle/>
          <a:p>
            <a:r>
              <a:rPr lang="de-DE" sz="1800" b="1" dirty="0"/>
              <a:t>Mehr als drei Viertel der Deutschen fürchten an einer Krankheit am meisten den Verlust der  Selbständigkeit </a:t>
            </a:r>
            <a:r>
              <a:rPr lang="de-DE" sz="1800" dirty="0"/>
              <a:t>– noch vor Schmerz und Tod. </a:t>
            </a:r>
          </a:p>
          <a:p>
            <a:r>
              <a:rPr lang="de-DE" sz="1800" b="1" dirty="0"/>
              <a:t>„Das Zuhause, das sich kümmert“ trifft unsere Sehnsucht</a:t>
            </a:r>
            <a:r>
              <a:rPr lang="de-DE" sz="1800" dirty="0"/>
              <a:t>. Tatsächlich besteht aber das Zuhause eben nicht nur aus vier Wänden; </a:t>
            </a:r>
            <a:r>
              <a:rPr lang="de-DE" sz="1800" b="1" dirty="0"/>
              <a:t>wichtig sind auch die Menschen, die ich kenne, die mich kennen - Nachbarschaftsnetze und „Sorgende Gemeinschaften“. </a:t>
            </a:r>
          </a:p>
          <a:p>
            <a:r>
              <a:rPr lang="de-DE" sz="1800" b="1" dirty="0"/>
              <a:t>„Die Hochbetagten, Dementen und </a:t>
            </a:r>
            <a:r>
              <a:rPr lang="de-DE" sz="1800" b="1" dirty="0" err="1"/>
              <a:t>Pflegebe</a:t>
            </a:r>
            <a:r>
              <a:rPr lang="de-DE" sz="1800" b="1" dirty="0"/>
              <a:t>-dürftigen sind von zunehmender Exklusion betroffen und brauchen Unterstützung, um auch weiterhin Teil der Gemeinde zu bleiben</a:t>
            </a:r>
            <a:r>
              <a:rPr lang="de-DE" sz="1800" dirty="0"/>
              <a:t>“ ( Prof. Eckart Hammer, Beirat „Alter neu gestalten“. )</a:t>
            </a:r>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
        <p:nvSpPr>
          <p:cNvPr id="8" name="Textplatzhalter 1">
            <a:extLst>
              <a:ext uri="{FF2B5EF4-FFF2-40B4-BE49-F238E27FC236}">
                <a16:creationId xmlns="" xmlns:a16="http://schemas.microsoft.com/office/drawing/2014/main" id="{45A2D8D1-D6F5-460D-9D2B-5979DB702B97}"/>
              </a:ext>
            </a:extLst>
          </p:cNvPr>
          <p:cNvSpPr>
            <a:spLocks noGrp="1"/>
          </p:cNvSpPr>
          <p:nvPr>
            <p:ph type="body" idx="2"/>
          </p:nvPr>
        </p:nvSpPr>
        <p:spPr>
          <a:xfrm>
            <a:off x="633966" y="1629792"/>
            <a:ext cx="2384441" cy="4336001"/>
          </a:xfrm>
        </p:spPr>
        <p:txBody>
          <a:bodyPr>
            <a:normAutofit/>
          </a:bodyPr>
          <a:lstStyle/>
          <a:p>
            <a:r>
              <a:rPr lang="de-DE" dirty="0"/>
              <a:t>3. Kapitel:</a:t>
            </a:r>
          </a:p>
          <a:p>
            <a:r>
              <a:rPr lang="de-DE" dirty="0"/>
              <a:t>Häuser kümmern sich nicht – </a:t>
            </a:r>
          </a:p>
          <a:p>
            <a:r>
              <a:rPr lang="de-DE" dirty="0"/>
              <a:t>Ältere im Quartier</a:t>
            </a:r>
          </a:p>
          <a:p>
            <a:endParaRPr lang="de-DE" dirty="0"/>
          </a:p>
        </p:txBody>
      </p:sp>
    </p:spTree>
    <p:extLst>
      <p:ext uri="{BB962C8B-B14F-4D97-AF65-F5344CB8AC3E}">
        <p14:creationId xmlns:p14="http://schemas.microsoft.com/office/powerpoint/2010/main" val="453345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19</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3066868" y="1629793"/>
            <a:ext cx="5624371" cy="4415900"/>
          </a:xfrm>
        </p:spPr>
        <p:txBody>
          <a:bodyPr>
            <a:noAutofit/>
          </a:bodyPr>
          <a:lstStyle/>
          <a:p>
            <a:r>
              <a:rPr lang="de-DE" sz="1800" b="1" dirty="0"/>
              <a:t>Entscheidend ist, dass Städte, Gemeinden und soziale Träger nicht nur auf den Einzelfall schauen, sondern auf den Sozialraum</a:t>
            </a:r>
            <a:r>
              <a:rPr lang="de-DE" sz="1800" dirty="0"/>
              <a:t>. </a:t>
            </a:r>
          </a:p>
          <a:p>
            <a:r>
              <a:rPr lang="de-DE" sz="1800" b="1" dirty="0"/>
              <a:t>Wer bestimmte Zielgruppen unterstützen will – Demenzkranke, Menschen mit Behinderung, Pflegebedürftige oder Familien in Armut - der muss alle Akteure an Bord holen und die Angebote verknüpfen.</a:t>
            </a:r>
            <a:r>
              <a:rPr lang="de-DE" sz="1800" dirty="0"/>
              <a:t> Kommunen, soziale Dienste und die Wohnungswirtschaft, aber auch Verkehrsbetriebe, Ärzte und Einkaufszentren. </a:t>
            </a:r>
          </a:p>
          <a:p>
            <a:r>
              <a:rPr lang="de-DE" sz="1800" b="1" dirty="0"/>
              <a:t>„Segmentierte Hilfen sind zu überwinden, es muss in wohlfahrtspluralistische Hilfearrangements investiert werden</a:t>
            </a:r>
            <a:r>
              <a:rPr lang="de-DE" sz="1800" dirty="0"/>
              <a:t>“. ( 7. Altenbericht) </a:t>
            </a:r>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
        <p:nvSpPr>
          <p:cNvPr id="8" name="Textplatzhalter 1">
            <a:extLst>
              <a:ext uri="{FF2B5EF4-FFF2-40B4-BE49-F238E27FC236}">
                <a16:creationId xmlns="" xmlns:a16="http://schemas.microsoft.com/office/drawing/2014/main" id="{BF730B0F-36FE-49BB-A8C8-87C832FB84B0}"/>
              </a:ext>
            </a:extLst>
          </p:cNvPr>
          <p:cNvSpPr>
            <a:spLocks noGrp="1"/>
          </p:cNvSpPr>
          <p:nvPr>
            <p:ph type="body" idx="2"/>
          </p:nvPr>
        </p:nvSpPr>
        <p:spPr>
          <a:xfrm>
            <a:off x="633966" y="1629792"/>
            <a:ext cx="2384441" cy="4336001"/>
          </a:xfrm>
        </p:spPr>
        <p:txBody>
          <a:bodyPr>
            <a:normAutofit/>
          </a:bodyPr>
          <a:lstStyle/>
          <a:p>
            <a:r>
              <a:rPr lang="de-DE" dirty="0"/>
              <a:t>3. Kapitel:</a:t>
            </a:r>
          </a:p>
          <a:p>
            <a:r>
              <a:rPr lang="de-DE" dirty="0"/>
              <a:t>Häuser kümmern sich nicht – </a:t>
            </a:r>
          </a:p>
          <a:p>
            <a:r>
              <a:rPr lang="de-DE" dirty="0"/>
              <a:t>Ältere im Quartier</a:t>
            </a:r>
          </a:p>
          <a:p>
            <a:endParaRPr lang="de-DE" dirty="0"/>
          </a:p>
        </p:txBody>
      </p:sp>
    </p:spTree>
    <p:extLst>
      <p:ext uri="{BB962C8B-B14F-4D97-AF65-F5344CB8AC3E}">
        <p14:creationId xmlns:p14="http://schemas.microsoft.com/office/powerpoint/2010/main" val="294395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kaler Textplatzhalter 2"/>
          <p:cNvSpPr>
            <a:spLocks noGrp="1"/>
          </p:cNvSpPr>
          <p:nvPr>
            <p:ph type="body" sz="quarter" idx="13"/>
          </p:nvPr>
        </p:nvSpPr>
        <p:spPr>
          <a:xfrm>
            <a:off x="533400" y="1860082"/>
            <a:ext cx="8326515" cy="4351338"/>
          </a:xfrm>
        </p:spPr>
        <p:txBody>
          <a:bodyPr anchor="t">
            <a:normAutofit/>
          </a:bodyPr>
          <a:lstStyle/>
          <a:p>
            <a:pPr marL="457200" indent="-457200">
              <a:buSzPct val="100000"/>
              <a:buFont typeface="+mj-lt"/>
              <a:buAutoNum type="arabicPeriod"/>
              <a:tabLst>
                <a:tab pos="365125" algn="l"/>
              </a:tabLst>
            </a:pPr>
            <a:r>
              <a:rPr lang="de-DE" sz="2800" dirty="0"/>
              <a:t>Wie Corona die Gemeinschaft fokussiert </a:t>
            </a:r>
          </a:p>
          <a:p>
            <a:pPr marL="457200" indent="-457200">
              <a:buSzPct val="100000"/>
              <a:buFont typeface="+mj-lt"/>
              <a:buAutoNum type="arabicPeriod"/>
              <a:tabLst>
                <a:tab pos="365125" algn="l"/>
              </a:tabLst>
            </a:pPr>
            <a:r>
              <a:rPr lang="de-DE" sz="2800" dirty="0"/>
              <a:t>Die neue Nachbarschaft-Sorgenetze in der Single-Gesellschaft</a:t>
            </a:r>
          </a:p>
          <a:p>
            <a:pPr marL="457200" indent="-457200">
              <a:buSzPct val="100000"/>
              <a:buFont typeface="+mj-lt"/>
              <a:buAutoNum type="arabicPeriod"/>
              <a:tabLst>
                <a:tab pos="365125" algn="l"/>
              </a:tabLst>
            </a:pPr>
            <a:r>
              <a:rPr lang="de-DE" sz="2800" dirty="0"/>
              <a:t>Häuser kümmern sich nicht - Ältere im Quartier </a:t>
            </a:r>
          </a:p>
          <a:p>
            <a:pPr marL="457200" indent="-457200">
              <a:buSzPct val="100000"/>
              <a:buFont typeface="+mj-lt"/>
              <a:buAutoNum type="arabicPeriod"/>
              <a:tabLst>
                <a:tab pos="365125" algn="l"/>
              </a:tabLst>
            </a:pPr>
            <a:r>
              <a:rPr lang="de-DE" sz="2800" dirty="0"/>
              <a:t>Kirchengemeinden als Sorgende Gemeinschaft</a:t>
            </a:r>
          </a:p>
          <a:p>
            <a:pPr marL="457200" indent="-457200">
              <a:buSzPct val="100000"/>
              <a:buFont typeface="+mj-lt"/>
              <a:buAutoNum type="arabicPeriod"/>
              <a:tabLst>
                <a:tab pos="365125" algn="l"/>
              </a:tabLst>
            </a:pPr>
            <a:r>
              <a:rPr lang="de-DE" sz="2800" dirty="0"/>
              <a:t>Erinnerungs- und Erzählgemeinschaften</a:t>
            </a:r>
          </a:p>
          <a:p>
            <a:pPr marL="457200" indent="-457200">
              <a:buSzPct val="100000"/>
              <a:buFont typeface="+mj-lt"/>
              <a:buAutoNum type="arabicPeriod"/>
              <a:tabLst>
                <a:tab pos="365125" algn="l"/>
              </a:tabLst>
            </a:pPr>
            <a:endParaRPr lang="de-DE" sz="2800" dirty="0"/>
          </a:p>
          <a:p>
            <a:pPr marL="0" indent="0">
              <a:buSzPct val="100000"/>
              <a:buNone/>
              <a:tabLst>
                <a:tab pos="365125" algn="l"/>
              </a:tabLst>
            </a:pPr>
            <a:endParaRPr lang="de-DE" sz="2800" dirty="0"/>
          </a:p>
          <a:p>
            <a:pPr marL="457200" indent="-457200">
              <a:buSzPct val="100000"/>
              <a:buFont typeface="+mj-lt"/>
              <a:buAutoNum type="arabicPeriod"/>
              <a:tabLst>
                <a:tab pos="365125" algn="l"/>
              </a:tabLst>
            </a:pPr>
            <a:endParaRPr lang="de-DE" sz="2800" dirty="0"/>
          </a:p>
          <a:p>
            <a:pPr marL="457200" indent="-457200">
              <a:buSzPct val="100000"/>
              <a:buFont typeface="+mj-lt"/>
              <a:buAutoNum type="arabicPeriod"/>
              <a:tabLst>
                <a:tab pos="365125" algn="l"/>
              </a:tabLst>
            </a:pPr>
            <a:endParaRPr lang="de-DE" sz="2800" dirty="0"/>
          </a:p>
          <a:p>
            <a:pPr marL="0" indent="0">
              <a:buSzPct val="100000"/>
              <a:buNone/>
              <a:tabLst>
                <a:tab pos="365125" algn="l"/>
              </a:tabLst>
            </a:pPr>
            <a:endParaRPr lang="de-DE" sz="2800" dirty="0"/>
          </a:p>
          <a:p>
            <a:pPr marL="0" indent="0">
              <a:buSzPct val="100000"/>
              <a:buNone/>
              <a:tabLst>
                <a:tab pos="365125" algn="l"/>
              </a:tabLst>
            </a:pPr>
            <a:endParaRPr lang="de-DE" sz="2800" dirty="0"/>
          </a:p>
        </p:txBody>
      </p:sp>
      <p:sp>
        <p:nvSpPr>
          <p:cNvPr id="4" name="Foliennummernplatzhalter 22"/>
          <p:cNvSpPr>
            <a:spLocks noGrp="1"/>
          </p:cNvSpPr>
          <p:nvPr>
            <p:ph type="sldNum" sz="quarter" idx="4"/>
          </p:nvPr>
        </p:nvSpPr>
        <p:spPr>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a:t>
            </a:fld>
            <a:endParaRPr kumimoji="0" lang="en-US" sz="1400" b="1" dirty="0">
              <a:solidFill>
                <a:srgbClr val="FFFFFF"/>
              </a:solidFill>
            </a:endParaRPr>
          </a:p>
        </p:txBody>
      </p:sp>
      <p:sp>
        <p:nvSpPr>
          <p:cNvPr id="5" name="Titel 1">
            <a:extLst>
              <a:ext uri="{FF2B5EF4-FFF2-40B4-BE49-F238E27FC236}">
                <a16:creationId xmlns="" xmlns:a16="http://schemas.microsoft.com/office/drawing/2014/main" id="{5E350886-4C14-4744-8521-21F7C0408BD9}"/>
              </a:ext>
            </a:extLst>
          </p:cNvPr>
          <p:cNvSpPr txBox="1">
            <a:spLocks/>
          </p:cNvSpPr>
          <p:nvPr/>
        </p:nvSpPr>
        <p:spPr>
          <a:xfrm>
            <a:off x="497309" y="171792"/>
            <a:ext cx="8646692"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endParaRPr lang="de-DE" b="1" dirty="0"/>
          </a:p>
        </p:txBody>
      </p:sp>
      <p:sp>
        <p:nvSpPr>
          <p:cNvPr id="6" name="Titel 1">
            <a:extLst>
              <a:ext uri="{FF2B5EF4-FFF2-40B4-BE49-F238E27FC236}">
                <a16:creationId xmlns="" xmlns:a16="http://schemas.microsoft.com/office/drawing/2014/main" id="{8CC31A54-CCBA-42BF-9EA0-9E05AC5FD270}"/>
              </a:ext>
            </a:extLst>
          </p:cNvPr>
          <p:cNvSpPr>
            <a:spLocks noGrp="1"/>
          </p:cNvSpPr>
          <p:nvPr>
            <p:ph type="title"/>
          </p:nvPr>
        </p:nvSpPr>
        <p:spPr>
          <a:xfrm>
            <a:off x="489015" y="175118"/>
            <a:ext cx="8610600" cy="990600"/>
          </a:xfrm>
        </p:spPr>
        <p:txBody>
          <a:bodyPr>
            <a:noAutofit/>
          </a:bodyPr>
          <a:lstStyle>
            <a:lvl1pPr>
              <a:defRPr sz="2800" baseline="0"/>
            </a:lvl1pPr>
          </a:lstStyle>
          <a:p>
            <a:r>
              <a:rPr kumimoji="0" lang="de-DE" dirty="0"/>
              <a:t>Die neue Care-Kultur in Kirche und Nachbarschaft</a:t>
            </a:r>
            <a:endParaRPr kumimoji="0" lang="en-US" dirty="0"/>
          </a:p>
        </p:txBody>
      </p:sp>
    </p:spTree>
    <p:extLst>
      <p:ext uri="{BB962C8B-B14F-4D97-AF65-F5344CB8AC3E}">
        <p14:creationId xmlns:p14="http://schemas.microsoft.com/office/powerpoint/2010/main" val="1057554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20</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3066868" y="1629793"/>
            <a:ext cx="5775291" cy="4415900"/>
          </a:xfrm>
        </p:spPr>
        <p:txBody>
          <a:bodyPr>
            <a:noAutofit/>
          </a:bodyPr>
          <a:lstStyle/>
          <a:p>
            <a:r>
              <a:rPr lang="de-DE" sz="1800" b="1" dirty="0"/>
              <a:t>In den lokalen Verantwortungsgemeinschaften geht es um wechselseitige Unterstützung und die Bereitschaft, Verantwortung zu übernehmen </a:t>
            </a:r>
            <a:r>
              <a:rPr lang="de-DE" sz="1800" dirty="0"/>
              <a:t>- für sich selbst, für andere und auch für die gesellschaftliche Entwicklung.</a:t>
            </a:r>
          </a:p>
          <a:p>
            <a:r>
              <a:rPr lang="de-DE" sz="1800" b="1" dirty="0"/>
              <a:t>Dabei bezieht sich die „Sorge“ auf das „Dazwischen“ in der Beziehung, das gemeinschaftlichen Gewebe zwischen Menschen“ </a:t>
            </a:r>
            <a:r>
              <a:rPr lang="de-DE" sz="1800" dirty="0"/>
              <a:t>(Hanna Arendt) </a:t>
            </a:r>
          </a:p>
          <a:p>
            <a:r>
              <a:rPr lang="de-DE" sz="1800" b="1" dirty="0"/>
              <a:t>Die jungen Alten bilden den Kern der „Sorgenden Gemeinschaften“. </a:t>
            </a:r>
            <a:r>
              <a:rPr lang="de-DE" sz="1800" dirty="0"/>
              <a:t>Dabei geht es keinesfalls um selbstvergessenen Altruismus. </a:t>
            </a:r>
            <a:r>
              <a:rPr lang="de-DE" sz="1800" b="1" dirty="0"/>
              <a:t>Wer sich engagiert, gewinnt zugleich neue Beziehungen und eigene Netzwerke, Lebensvertiefung und soziale Kompetenzen. </a:t>
            </a:r>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
        <p:nvSpPr>
          <p:cNvPr id="8" name="Textplatzhalter 1">
            <a:extLst>
              <a:ext uri="{FF2B5EF4-FFF2-40B4-BE49-F238E27FC236}">
                <a16:creationId xmlns="" xmlns:a16="http://schemas.microsoft.com/office/drawing/2014/main" id="{43890FF3-7BA0-4F50-9D5D-2145C7B80614}"/>
              </a:ext>
            </a:extLst>
          </p:cNvPr>
          <p:cNvSpPr>
            <a:spLocks noGrp="1"/>
          </p:cNvSpPr>
          <p:nvPr>
            <p:ph type="body" idx="2"/>
          </p:nvPr>
        </p:nvSpPr>
        <p:spPr>
          <a:xfrm>
            <a:off x="633966" y="1629792"/>
            <a:ext cx="2384441" cy="4336001"/>
          </a:xfrm>
        </p:spPr>
        <p:txBody>
          <a:bodyPr>
            <a:normAutofit/>
          </a:bodyPr>
          <a:lstStyle/>
          <a:p>
            <a:r>
              <a:rPr lang="de-DE" dirty="0"/>
              <a:t>3. Kapitel:</a:t>
            </a:r>
          </a:p>
          <a:p>
            <a:r>
              <a:rPr lang="de-DE" dirty="0"/>
              <a:t>Häuser kümmern sich nicht – </a:t>
            </a:r>
          </a:p>
          <a:p>
            <a:r>
              <a:rPr lang="de-DE" dirty="0"/>
              <a:t>Ältere im Quartier</a:t>
            </a:r>
          </a:p>
          <a:p>
            <a:endParaRPr lang="de-DE" dirty="0"/>
          </a:p>
        </p:txBody>
      </p:sp>
    </p:spTree>
    <p:extLst>
      <p:ext uri="{BB962C8B-B14F-4D97-AF65-F5344CB8AC3E}">
        <p14:creationId xmlns:p14="http://schemas.microsoft.com/office/powerpoint/2010/main" val="325375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29792"/>
            <a:ext cx="2384441" cy="4336001"/>
          </a:xfrm>
        </p:spPr>
        <p:txBody>
          <a:bodyPr>
            <a:normAutofit/>
          </a:bodyPr>
          <a:lstStyle/>
          <a:p>
            <a:r>
              <a:rPr lang="de-DE" dirty="0"/>
              <a:t>3. Kapitel  </a:t>
            </a:r>
          </a:p>
          <a:p>
            <a:r>
              <a:rPr lang="de-DE" sz="1800" dirty="0"/>
              <a:t>Die neue Nachbarschaft</a:t>
            </a:r>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21</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3066869" y="1629793"/>
            <a:ext cx="5443166" cy="4415900"/>
          </a:xfrm>
        </p:spPr>
        <p:txBody>
          <a:bodyPr>
            <a:noAutofit/>
          </a:bodyPr>
          <a:lstStyle/>
          <a:p>
            <a:pPr marL="0" indent="0">
              <a:buNone/>
            </a:pPr>
            <a:r>
              <a:rPr lang="de-DE" sz="1800" dirty="0"/>
              <a:t>„</a:t>
            </a:r>
            <a:r>
              <a:rPr lang="de-DE" sz="2000" b="1" i="1" dirty="0"/>
              <a:t>Zivilgesellschaftliches Engagement ist kein Zuckerbrot, kein Nachtisch zu den Hauptmahlzeiten des Lebens </a:t>
            </a:r>
            <a:r>
              <a:rPr lang="de-DE" sz="2000" i="1" dirty="0"/>
              <a:t>nach dem Motto: Jetzt habe ich noch ein bisschen Zeit. Nein, die Notwendigkeit wird leibhaftig erlebt… </a:t>
            </a:r>
            <a:r>
              <a:rPr lang="de-DE" sz="2000" b="1" i="1" dirty="0"/>
              <a:t>Der Weg muss vom Einzelnen in die Gemeinschaft gehen. Und umgekehrt tue ich ja alles, was ich noch für die Gemeinschaft tue, im Wesentlichen für mich</a:t>
            </a:r>
            <a:r>
              <a:rPr lang="de-DE" sz="2000" i="1" dirty="0"/>
              <a:t>. Wenn ich als alleinlebende Frau nicht mehr hinausgehe, in meine Suppenküche oder zu einem Vortrag oder in die Schule, um mit den Kindern zu diskutieren, dann wird mein Leben ärmer“. </a:t>
            </a:r>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de-DE" sz="1800" dirty="0"/>
          </a:p>
        </p:txBody>
      </p:sp>
    </p:spTree>
    <p:extLst>
      <p:ext uri="{BB962C8B-B14F-4D97-AF65-F5344CB8AC3E}">
        <p14:creationId xmlns:p14="http://schemas.microsoft.com/office/powerpoint/2010/main" val="4165803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29792"/>
            <a:ext cx="1807393" cy="4336001"/>
          </a:xfrm>
        </p:spPr>
        <p:txBody>
          <a:bodyPr>
            <a:normAutofit/>
          </a:bodyPr>
          <a:lstStyle/>
          <a:p>
            <a:r>
              <a:rPr lang="de-DE" dirty="0"/>
              <a:t>3. Kapitel  </a:t>
            </a:r>
          </a:p>
          <a:p>
            <a:r>
              <a:rPr lang="de-DE" sz="1800" dirty="0"/>
              <a:t>Die neue Nachbarschaft</a:t>
            </a:r>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22</a:t>
            </a:fld>
            <a:endParaRPr kumimoji="0" lang="en-US" sz="1400" b="1" dirty="0">
              <a:solidFill>
                <a:srgbClr val="FFFFFF"/>
              </a:solidFill>
            </a:endParaRPr>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de-DE" sz="1800" dirty="0"/>
          </a:p>
        </p:txBody>
      </p:sp>
      <p:pic>
        <p:nvPicPr>
          <p:cNvPr id="9" name="Inhaltsplatzhalter 8">
            <a:extLst>
              <a:ext uri="{FF2B5EF4-FFF2-40B4-BE49-F238E27FC236}">
                <a16:creationId xmlns="" xmlns:a16="http://schemas.microsoft.com/office/drawing/2014/main" id="{299E7023-6BD6-4DA2-B0E2-42AB3B4A243F}"/>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2534207" y="1629241"/>
            <a:ext cx="5782069" cy="4336552"/>
          </a:xfrm>
        </p:spPr>
      </p:pic>
    </p:spTree>
    <p:extLst>
      <p:ext uri="{BB962C8B-B14F-4D97-AF65-F5344CB8AC3E}">
        <p14:creationId xmlns:p14="http://schemas.microsoft.com/office/powerpoint/2010/main" val="231980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29792"/>
            <a:ext cx="2384441" cy="4336001"/>
          </a:xfrm>
        </p:spPr>
        <p:txBody>
          <a:bodyPr>
            <a:normAutofit/>
          </a:bodyPr>
          <a:lstStyle/>
          <a:p>
            <a:r>
              <a:rPr lang="de-DE" dirty="0"/>
              <a:t>3. Kapitel  </a:t>
            </a:r>
          </a:p>
          <a:p>
            <a:r>
              <a:rPr lang="de-DE" sz="1800" dirty="0"/>
              <a:t>Die neue Nachbarschaft</a:t>
            </a:r>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23</a:t>
            </a:fld>
            <a:endParaRPr kumimoji="0" lang="en-US" sz="1400" b="1" dirty="0">
              <a:solidFill>
                <a:srgbClr val="FFFFFF"/>
              </a:solidFill>
            </a:endParaRPr>
          </a:p>
        </p:txBody>
      </p:sp>
      <p:pic>
        <p:nvPicPr>
          <p:cNvPr id="9" name="Inhaltsplatzhalter 8">
            <a:extLst>
              <a:ext uri="{FF2B5EF4-FFF2-40B4-BE49-F238E27FC236}">
                <a16:creationId xmlns="" xmlns:a16="http://schemas.microsoft.com/office/drawing/2014/main" id="{793659FC-46E4-4AA2-8076-0C77B1396EAD}"/>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3113379" y="1612036"/>
            <a:ext cx="3260787" cy="4347716"/>
          </a:xfrm>
        </p:spPr>
      </p:pic>
    </p:spTree>
    <p:extLst>
      <p:ext uri="{BB962C8B-B14F-4D97-AF65-F5344CB8AC3E}">
        <p14:creationId xmlns:p14="http://schemas.microsoft.com/office/powerpoint/2010/main" val="2451102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33491"/>
            <a:ext cx="2091479" cy="4258758"/>
          </a:xfrm>
        </p:spPr>
        <p:txBody>
          <a:bodyPr>
            <a:normAutofit/>
          </a:bodyPr>
          <a:lstStyle/>
          <a:p>
            <a:r>
              <a:rPr lang="de-DE" dirty="0"/>
              <a:t>4. Kapitel  </a:t>
            </a:r>
          </a:p>
          <a:p>
            <a:r>
              <a:rPr lang="de-DE" dirty="0" err="1"/>
              <a:t>We</a:t>
            </a:r>
            <a:r>
              <a:rPr lang="de-DE" dirty="0"/>
              <a:t> </a:t>
            </a:r>
            <a:r>
              <a:rPr lang="de-DE" dirty="0" err="1"/>
              <a:t>serve</a:t>
            </a:r>
            <a:r>
              <a:rPr lang="de-DE" dirty="0"/>
              <a:t> </a:t>
            </a:r>
            <a:r>
              <a:rPr lang="de-DE" dirty="0" err="1"/>
              <a:t>the</a:t>
            </a:r>
            <a:r>
              <a:rPr lang="de-DE" dirty="0"/>
              <a:t> </a:t>
            </a:r>
            <a:r>
              <a:rPr lang="de-DE" dirty="0" err="1"/>
              <a:t>local</a:t>
            </a:r>
            <a:r>
              <a:rPr lang="de-DE" dirty="0"/>
              <a:t> community</a:t>
            </a:r>
            <a:r>
              <a:rPr lang="de-DE" sz="1800" dirty="0"/>
              <a:t> – </a:t>
            </a:r>
          </a:p>
          <a:p>
            <a:r>
              <a:rPr lang="de-DE" dirty="0"/>
              <a:t>Gemeinden als Sorgende Gemeinschaften</a:t>
            </a:r>
            <a:endParaRPr lang="de-DE" sz="1800" dirty="0"/>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24</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645546" y="1752601"/>
            <a:ext cx="6117454" cy="4139648"/>
          </a:xfrm>
        </p:spPr>
        <p:txBody>
          <a:bodyPr>
            <a:noAutofit/>
          </a:bodyPr>
          <a:lstStyle/>
          <a:p>
            <a:r>
              <a:rPr lang="de-DE" sz="1800" dirty="0"/>
              <a:t> </a:t>
            </a:r>
          </a:p>
          <a:p>
            <a:endParaRPr lang="de-DE" sz="1800" dirty="0"/>
          </a:p>
        </p:txBody>
      </p:sp>
      <p:pic>
        <p:nvPicPr>
          <p:cNvPr id="8" name="Inhaltsplatzhalter 6">
            <a:extLst>
              <a:ext uri="{FF2B5EF4-FFF2-40B4-BE49-F238E27FC236}">
                <a16:creationId xmlns="" xmlns:a16="http://schemas.microsoft.com/office/drawing/2014/main" id="{93DAE624-5D11-4023-AA6C-2953CCF34B4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25444" y="1612036"/>
            <a:ext cx="6043975" cy="3821098"/>
          </a:xfrm>
          <a:prstGeom prst="rect">
            <a:avLst/>
          </a:prstGeom>
        </p:spPr>
      </p:pic>
    </p:spTree>
    <p:extLst>
      <p:ext uri="{BB962C8B-B14F-4D97-AF65-F5344CB8AC3E}">
        <p14:creationId xmlns:p14="http://schemas.microsoft.com/office/powerpoint/2010/main" val="179112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33491"/>
            <a:ext cx="2091479" cy="4258758"/>
          </a:xfrm>
        </p:spPr>
        <p:txBody>
          <a:bodyPr>
            <a:normAutofit/>
          </a:bodyPr>
          <a:lstStyle/>
          <a:p>
            <a:r>
              <a:rPr lang="de-DE" dirty="0"/>
              <a:t>4. Kapitel  </a:t>
            </a:r>
          </a:p>
          <a:p>
            <a:r>
              <a:rPr lang="de-DE" dirty="0" err="1"/>
              <a:t>We</a:t>
            </a:r>
            <a:r>
              <a:rPr lang="de-DE" dirty="0"/>
              <a:t> </a:t>
            </a:r>
            <a:r>
              <a:rPr lang="de-DE" dirty="0" err="1"/>
              <a:t>serve</a:t>
            </a:r>
            <a:r>
              <a:rPr lang="de-DE" dirty="0"/>
              <a:t> </a:t>
            </a:r>
            <a:r>
              <a:rPr lang="de-DE" dirty="0" err="1"/>
              <a:t>the</a:t>
            </a:r>
            <a:r>
              <a:rPr lang="de-DE" dirty="0"/>
              <a:t> </a:t>
            </a:r>
            <a:r>
              <a:rPr lang="de-DE" dirty="0" err="1"/>
              <a:t>local</a:t>
            </a:r>
            <a:r>
              <a:rPr lang="de-DE" dirty="0"/>
              <a:t> community</a:t>
            </a:r>
            <a:r>
              <a:rPr lang="de-DE" sz="1800" dirty="0"/>
              <a:t> – </a:t>
            </a:r>
          </a:p>
          <a:p>
            <a:r>
              <a:rPr lang="de-DE" dirty="0"/>
              <a:t>Gemeinden als Sorgende Gemeinschaften</a:t>
            </a:r>
            <a:endParaRPr lang="de-DE" sz="1800" dirty="0"/>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25</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645546" y="1752601"/>
            <a:ext cx="6117454" cy="4139648"/>
          </a:xfrm>
        </p:spPr>
        <p:txBody>
          <a:bodyPr>
            <a:noAutofit/>
          </a:bodyPr>
          <a:lstStyle/>
          <a:p>
            <a:r>
              <a:rPr lang="de-DE" sz="1800" dirty="0"/>
              <a:t> </a:t>
            </a:r>
          </a:p>
          <a:p>
            <a:endParaRPr lang="de-DE" sz="1800" dirty="0"/>
          </a:p>
        </p:txBody>
      </p:sp>
      <p:pic>
        <p:nvPicPr>
          <p:cNvPr id="5" name="Grafik 4">
            <a:extLst>
              <a:ext uri="{FF2B5EF4-FFF2-40B4-BE49-F238E27FC236}">
                <a16:creationId xmlns="" xmlns:a16="http://schemas.microsoft.com/office/drawing/2014/main" id="{C4B20574-2956-4C5E-9570-C5A065F448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79140" y="1606857"/>
            <a:ext cx="3214043" cy="4285392"/>
          </a:xfrm>
          <a:prstGeom prst="rect">
            <a:avLst/>
          </a:prstGeom>
        </p:spPr>
      </p:pic>
    </p:spTree>
    <p:extLst>
      <p:ext uri="{BB962C8B-B14F-4D97-AF65-F5344CB8AC3E}">
        <p14:creationId xmlns:p14="http://schemas.microsoft.com/office/powerpoint/2010/main" val="333635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33491"/>
            <a:ext cx="2091479" cy="4258758"/>
          </a:xfrm>
        </p:spPr>
        <p:txBody>
          <a:bodyPr>
            <a:normAutofit/>
          </a:bodyPr>
          <a:lstStyle/>
          <a:p>
            <a:r>
              <a:rPr lang="de-DE" dirty="0"/>
              <a:t>4. Kapitel  </a:t>
            </a:r>
          </a:p>
          <a:p>
            <a:r>
              <a:rPr lang="de-DE" dirty="0" err="1"/>
              <a:t>We</a:t>
            </a:r>
            <a:r>
              <a:rPr lang="de-DE" dirty="0"/>
              <a:t> </a:t>
            </a:r>
            <a:r>
              <a:rPr lang="de-DE" dirty="0" err="1"/>
              <a:t>serve</a:t>
            </a:r>
            <a:r>
              <a:rPr lang="de-DE" dirty="0"/>
              <a:t> </a:t>
            </a:r>
            <a:r>
              <a:rPr lang="de-DE" dirty="0" err="1"/>
              <a:t>the</a:t>
            </a:r>
            <a:r>
              <a:rPr lang="de-DE" dirty="0"/>
              <a:t> </a:t>
            </a:r>
            <a:r>
              <a:rPr lang="de-DE" dirty="0" err="1"/>
              <a:t>local</a:t>
            </a:r>
            <a:r>
              <a:rPr lang="de-DE" dirty="0"/>
              <a:t> community</a:t>
            </a:r>
            <a:r>
              <a:rPr lang="de-DE" sz="1800" dirty="0"/>
              <a:t> – </a:t>
            </a:r>
          </a:p>
          <a:p>
            <a:r>
              <a:rPr lang="de-DE" dirty="0"/>
              <a:t>Gemeinden als Sorgende Gemeinschaften</a:t>
            </a:r>
            <a:endParaRPr lang="de-DE" sz="1800" dirty="0"/>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26</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645546" y="1752601"/>
            <a:ext cx="6117454" cy="4139648"/>
          </a:xfrm>
        </p:spPr>
        <p:txBody>
          <a:bodyPr>
            <a:noAutofit/>
          </a:bodyPr>
          <a:lstStyle/>
          <a:p>
            <a:r>
              <a:rPr lang="de-DE" sz="1800" dirty="0"/>
              <a:t> </a:t>
            </a:r>
          </a:p>
          <a:p>
            <a:endParaRPr lang="de-DE" sz="1800" dirty="0"/>
          </a:p>
        </p:txBody>
      </p:sp>
      <p:pic>
        <p:nvPicPr>
          <p:cNvPr id="5" name="Grafik 4">
            <a:extLst>
              <a:ext uri="{FF2B5EF4-FFF2-40B4-BE49-F238E27FC236}">
                <a16:creationId xmlns="" xmlns:a16="http://schemas.microsoft.com/office/drawing/2014/main" id="{396E6174-76ED-4052-A1F1-62E8F9F78EA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34751" y="1606857"/>
            <a:ext cx="3246453" cy="4328604"/>
          </a:xfrm>
          <a:prstGeom prst="rect">
            <a:avLst/>
          </a:prstGeom>
        </p:spPr>
      </p:pic>
    </p:spTree>
    <p:extLst>
      <p:ext uri="{BB962C8B-B14F-4D97-AF65-F5344CB8AC3E}">
        <p14:creationId xmlns:p14="http://schemas.microsoft.com/office/powerpoint/2010/main" val="420362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33491"/>
            <a:ext cx="2091479" cy="4258758"/>
          </a:xfrm>
        </p:spPr>
        <p:txBody>
          <a:bodyPr>
            <a:normAutofit/>
          </a:bodyPr>
          <a:lstStyle/>
          <a:p>
            <a:r>
              <a:rPr lang="de-DE" dirty="0"/>
              <a:t>4. Kapitel  </a:t>
            </a:r>
          </a:p>
          <a:p>
            <a:r>
              <a:rPr lang="de-DE" dirty="0" err="1"/>
              <a:t>We</a:t>
            </a:r>
            <a:r>
              <a:rPr lang="de-DE" dirty="0"/>
              <a:t> </a:t>
            </a:r>
            <a:r>
              <a:rPr lang="de-DE" dirty="0" err="1"/>
              <a:t>serve</a:t>
            </a:r>
            <a:r>
              <a:rPr lang="de-DE" dirty="0"/>
              <a:t> </a:t>
            </a:r>
            <a:r>
              <a:rPr lang="de-DE" dirty="0" err="1"/>
              <a:t>the</a:t>
            </a:r>
            <a:r>
              <a:rPr lang="de-DE" dirty="0"/>
              <a:t> </a:t>
            </a:r>
            <a:r>
              <a:rPr lang="de-DE" dirty="0" err="1"/>
              <a:t>local</a:t>
            </a:r>
            <a:r>
              <a:rPr lang="de-DE" dirty="0"/>
              <a:t> community</a:t>
            </a:r>
            <a:r>
              <a:rPr lang="de-DE" sz="1800" dirty="0"/>
              <a:t> – </a:t>
            </a:r>
          </a:p>
          <a:p>
            <a:r>
              <a:rPr lang="de-DE" dirty="0"/>
              <a:t>Gemeinden als Sorgende Gemeinschaften</a:t>
            </a:r>
            <a:endParaRPr lang="de-DE" sz="1800" dirty="0"/>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27</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645546" y="1752601"/>
            <a:ext cx="6117454" cy="4139648"/>
          </a:xfrm>
        </p:spPr>
        <p:txBody>
          <a:bodyPr>
            <a:noAutofit/>
          </a:bodyPr>
          <a:lstStyle/>
          <a:p>
            <a:r>
              <a:rPr lang="de-DE" sz="1800" dirty="0"/>
              <a:t> </a:t>
            </a:r>
          </a:p>
          <a:p>
            <a:endParaRPr lang="de-DE" sz="1800" dirty="0"/>
          </a:p>
        </p:txBody>
      </p:sp>
      <p:pic>
        <p:nvPicPr>
          <p:cNvPr id="5" name="Grafik 4">
            <a:extLst>
              <a:ext uri="{FF2B5EF4-FFF2-40B4-BE49-F238E27FC236}">
                <a16:creationId xmlns="" xmlns:a16="http://schemas.microsoft.com/office/drawing/2014/main" id="{038BD46D-B5A8-4B05-9122-B617663A4B4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36094" y="1624613"/>
            <a:ext cx="3209600" cy="4279466"/>
          </a:xfrm>
          <a:prstGeom prst="rect">
            <a:avLst/>
          </a:prstGeom>
        </p:spPr>
      </p:pic>
    </p:spTree>
    <p:extLst>
      <p:ext uri="{BB962C8B-B14F-4D97-AF65-F5344CB8AC3E}">
        <p14:creationId xmlns:p14="http://schemas.microsoft.com/office/powerpoint/2010/main" val="3793157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29792"/>
            <a:ext cx="2135857" cy="4247225"/>
          </a:xfrm>
        </p:spPr>
        <p:txBody>
          <a:bodyPr>
            <a:normAutofit/>
          </a:bodyPr>
          <a:lstStyle/>
          <a:p>
            <a:r>
              <a:rPr lang="de-DE" dirty="0"/>
              <a:t>4. Kapitel  </a:t>
            </a:r>
          </a:p>
          <a:p>
            <a:r>
              <a:rPr lang="de-DE" sz="1800" dirty="0" err="1"/>
              <a:t>We</a:t>
            </a:r>
            <a:r>
              <a:rPr lang="de-DE" sz="1800" dirty="0"/>
              <a:t> </a:t>
            </a:r>
            <a:r>
              <a:rPr lang="de-DE" sz="1800" dirty="0" err="1"/>
              <a:t>serve</a:t>
            </a:r>
            <a:r>
              <a:rPr lang="de-DE" sz="1800" dirty="0"/>
              <a:t> </a:t>
            </a:r>
            <a:r>
              <a:rPr lang="de-DE" sz="1800" dirty="0" err="1"/>
              <a:t>the</a:t>
            </a:r>
            <a:r>
              <a:rPr lang="de-DE" sz="1800" dirty="0"/>
              <a:t> </a:t>
            </a:r>
            <a:r>
              <a:rPr lang="de-DE" sz="1800" dirty="0" err="1"/>
              <a:t>local</a:t>
            </a:r>
            <a:r>
              <a:rPr lang="de-DE" sz="1800" dirty="0"/>
              <a:t> community-</a:t>
            </a:r>
          </a:p>
          <a:p>
            <a:r>
              <a:rPr lang="de-DE" dirty="0"/>
              <a:t>Gemeinden als Sorgende Gemeinschaften</a:t>
            </a:r>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28</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769823" y="1589842"/>
            <a:ext cx="6027948" cy="4415900"/>
          </a:xfrm>
        </p:spPr>
        <p:txBody>
          <a:bodyPr>
            <a:noAutofit/>
          </a:bodyPr>
          <a:lstStyle/>
          <a:p>
            <a:r>
              <a:rPr lang="de-DE" sz="1800" b="1" dirty="0"/>
              <a:t>Die christliche Gemeinde begann mit Wahlfamilien, Christinnen und Christen, die sich mit ihrer Taufe aus den Herkunftsfamilien gelöst hatten und nun in den Gemeinden eine neue </a:t>
            </a:r>
            <a:r>
              <a:rPr lang="de-DE" sz="1800" b="1" dirty="0" err="1"/>
              <a:t>Familiaritas</a:t>
            </a:r>
            <a:r>
              <a:rPr lang="de-DE" sz="1800" b="1" dirty="0"/>
              <a:t> fanden. </a:t>
            </a:r>
            <a:r>
              <a:rPr lang="de-DE" sz="1800" dirty="0"/>
              <a:t>Füreinander waren sie Brüder und Schwestern, Mütter und Väter - </a:t>
            </a:r>
            <a:r>
              <a:rPr lang="de-DE" sz="1800" b="1" dirty="0"/>
              <a:t>so wie bis heute Menschen Wahlfamilien bilden in Wohngemeinschaften, Mehrgenerationenhäusern oder auch an Mittagstischen.</a:t>
            </a:r>
          </a:p>
          <a:p>
            <a:r>
              <a:rPr lang="de-DE" sz="1800" b="1" dirty="0"/>
              <a:t>Angesichts des wachsenden Drucks, der in der Phase von Berufseinstieg, Karriere und Familiengründung auf den Jüngeren lastet, können die Älteren ihre Zeit und ihre Freiheit einbringen, um den fragilen Zusammenhalt unserer Gesellschaft zu stärken. </a:t>
            </a:r>
            <a:r>
              <a:rPr lang="de-DE" sz="1800" dirty="0"/>
              <a:t>Die Zivilgesellschaft lebt von den 55-69-jährigen. </a:t>
            </a:r>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de-DE" sz="1800" dirty="0"/>
          </a:p>
        </p:txBody>
      </p:sp>
    </p:spTree>
    <p:extLst>
      <p:ext uri="{BB962C8B-B14F-4D97-AF65-F5344CB8AC3E}">
        <p14:creationId xmlns:p14="http://schemas.microsoft.com/office/powerpoint/2010/main" val="3988959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29792"/>
            <a:ext cx="2135857" cy="4247225"/>
          </a:xfrm>
        </p:spPr>
        <p:txBody>
          <a:bodyPr>
            <a:normAutofit/>
          </a:bodyPr>
          <a:lstStyle/>
          <a:p>
            <a:r>
              <a:rPr lang="de-DE" dirty="0"/>
              <a:t>4. Kapitel  </a:t>
            </a:r>
          </a:p>
          <a:p>
            <a:r>
              <a:rPr lang="de-DE" sz="1800" dirty="0" err="1"/>
              <a:t>We</a:t>
            </a:r>
            <a:r>
              <a:rPr lang="de-DE" sz="1800" dirty="0"/>
              <a:t> </a:t>
            </a:r>
            <a:r>
              <a:rPr lang="de-DE" sz="1800" dirty="0" err="1"/>
              <a:t>serve</a:t>
            </a:r>
            <a:r>
              <a:rPr lang="de-DE" sz="1800" dirty="0"/>
              <a:t> </a:t>
            </a:r>
            <a:r>
              <a:rPr lang="de-DE" sz="1800" dirty="0" err="1"/>
              <a:t>the</a:t>
            </a:r>
            <a:r>
              <a:rPr lang="de-DE" sz="1800" dirty="0"/>
              <a:t> </a:t>
            </a:r>
            <a:r>
              <a:rPr lang="de-DE" sz="1800" dirty="0" err="1"/>
              <a:t>local</a:t>
            </a:r>
            <a:r>
              <a:rPr lang="de-DE" sz="1800" dirty="0"/>
              <a:t> community-</a:t>
            </a:r>
          </a:p>
          <a:p>
            <a:r>
              <a:rPr lang="de-DE" dirty="0"/>
              <a:t>Gemeinden als Sorgende Gemeinschaften </a:t>
            </a:r>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29</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787578" y="1590582"/>
            <a:ext cx="6117454" cy="4415900"/>
          </a:xfrm>
        </p:spPr>
        <p:txBody>
          <a:bodyPr>
            <a:noAutofit/>
          </a:bodyPr>
          <a:lstStyle/>
          <a:p>
            <a:r>
              <a:rPr lang="de-DE" sz="1800" b="1" i="1" dirty="0"/>
              <a:t>Als Kirchengemeinde sind wir zugleich Teil der Gemeinschaft vor Ort, sind in Vereinen, auf dem Markt, in Geschäften unterwegs, stolpern über dieselben Schwellen, beobachten wunderlich gewordene Nachbarn“ (</a:t>
            </a:r>
            <a:r>
              <a:rPr lang="de-DE" sz="1800" dirty="0"/>
              <a:t>Annegret Zander) </a:t>
            </a:r>
          </a:p>
          <a:p>
            <a:r>
              <a:rPr lang="de-DE" sz="1800" dirty="0"/>
              <a:t>Vier Perspektiven für die Zukunft: </a:t>
            </a:r>
            <a:r>
              <a:rPr lang="de-DE" sz="1800" b="1" dirty="0"/>
              <a:t>Es geht darum, die Distanz zwischen Kirchengemeinden und Diakonischen Diensten zu überbrücken, die Kontakte zu zivilgesellschaftlichen Initiativen zu verbessern, die Bedürfnisse von Betroffenen besser wahrzunehmen und schließlich die Vernetzung mit außerkirchlichen Trägern im Gemeinwesen zu suchen. </a:t>
            </a:r>
            <a:r>
              <a:rPr lang="de-DE" sz="1800" dirty="0"/>
              <a:t>( Diakoniedenkschrift der EKD 1998)</a:t>
            </a:r>
          </a:p>
          <a:p>
            <a:endParaRPr lang="de-DE" sz="1800" dirty="0"/>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Tree>
    <p:extLst>
      <p:ext uri="{BB962C8B-B14F-4D97-AF65-F5344CB8AC3E}">
        <p14:creationId xmlns:p14="http://schemas.microsoft.com/office/powerpoint/2010/main" val="108547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62B652AE-42ED-41ED-81CF-9970C23CF2BA}"/>
              </a:ext>
            </a:extLst>
          </p:cNvPr>
          <p:cNvSpPr>
            <a:spLocks noGrp="1"/>
          </p:cNvSpPr>
          <p:nvPr>
            <p:ph type="body" idx="2"/>
          </p:nvPr>
        </p:nvSpPr>
        <p:spPr>
          <a:xfrm>
            <a:off x="618477" y="1598104"/>
            <a:ext cx="1920537" cy="4361592"/>
          </a:xfrm>
        </p:spPr>
        <p:txBody>
          <a:bodyPr/>
          <a:lstStyle/>
          <a:p>
            <a:r>
              <a:rPr lang="de-DE" dirty="0"/>
              <a:t>1. Kapitel  </a:t>
            </a:r>
          </a:p>
          <a:p>
            <a:r>
              <a:rPr lang="de-DE" dirty="0"/>
              <a:t>Wie Corona die Gemeinschaft fokussiert </a:t>
            </a:r>
          </a:p>
          <a:p>
            <a:endParaRPr lang="de-DE" dirty="0"/>
          </a:p>
          <a:p>
            <a:endParaRPr lang="de-DE" dirty="0"/>
          </a:p>
        </p:txBody>
      </p:sp>
      <p:pic>
        <p:nvPicPr>
          <p:cNvPr id="7" name="Inhaltsplatzhalter 6">
            <a:extLst>
              <a:ext uri="{FF2B5EF4-FFF2-40B4-BE49-F238E27FC236}">
                <a16:creationId xmlns="" xmlns:a16="http://schemas.microsoft.com/office/drawing/2014/main" id="{F1DA3021-8308-4348-BB6D-9682F93AAF3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663302" y="1598104"/>
            <a:ext cx="4361592" cy="4361592"/>
          </a:xfrm>
        </p:spPr>
      </p:pic>
    </p:spTree>
    <p:extLst>
      <p:ext uri="{BB962C8B-B14F-4D97-AF65-F5344CB8AC3E}">
        <p14:creationId xmlns:p14="http://schemas.microsoft.com/office/powerpoint/2010/main" val="1466117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29793"/>
            <a:ext cx="2135857" cy="4238348"/>
          </a:xfrm>
        </p:spPr>
        <p:txBody>
          <a:bodyPr>
            <a:normAutofit/>
          </a:bodyPr>
          <a:lstStyle/>
          <a:p>
            <a:r>
              <a:rPr lang="de-DE" dirty="0"/>
              <a:t>4. Kapitel  </a:t>
            </a:r>
          </a:p>
          <a:p>
            <a:r>
              <a:rPr lang="de-DE" sz="1800" dirty="0" err="1"/>
              <a:t>We</a:t>
            </a:r>
            <a:r>
              <a:rPr lang="de-DE" sz="1800" dirty="0"/>
              <a:t> </a:t>
            </a:r>
            <a:r>
              <a:rPr lang="de-DE" sz="1800" dirty="0" err="1"/>
              <a:t>serve</a:t>
            </a:r>
            <a:r>
              <a:rPr lang="de-DE" sz="1800" dirty="0"/>
              <a:t> </a:t>
            </a:r>
            <a:r>
              <a:rPr lang="de-DE" sz="1800" dirty="0" err="1"/>
              <a:t>the</a:t>
            </a:r>
            <a:r>
              <a:rPr lang="de-DE" sz="1800" dirty="0"/>
              <a:t> </a:t>
            </a:r>
            <a:r>
              <a:rPr lang="de-DE" sz="1800" dirty="0" err="1"/>
              <a:t>local</a:t>
            </a:r>
            <a:r>
              <a:rPr lang="de-DE" sz="1800" dirty="0"/>
              <a:t> community-</a:t>
            </a:r>
          </a:p>
          <a:p>
            <a:r>
              <a:rPr lang="de-DE" dirty="0"/>
              <a:t>Gemeinden als </a:t>
            </a:r>
            <a:r>
              <a:rPr lang="de-DE" sz="1800" dirty="0"/>
              <a:t>Sorgende Gemeinschaften </a:t>
            </a:r>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30</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787579" y="1629792"/>
            <a:ext cx="5722456" cy="4415900"/>
          </a:xfrm>
        </p:spPr>
        <p:txBody>
          <a:bodyPr>
            <a:noAutofit/>
          </a:bodyPr>
          <a:lstStyle/>
          <a:p>
            <a:r>
              <a:rPr lang="de-DE" sz="1800" b="1" dirty="0"/>
              <a:t>Kirchengemeinden verfügen über Daten und lokales Wissen</a:t>
            </a:r>
            <a:r>
              <a:rPr lang="de-DE" sz="1800" dirty="0"/>
              <a:t>, über ein Frühwarnsystem für soziale Umbrüche. </a:t>
            </a:r>
          </a:p>
          <a:p>
            <a:r>
              <a:rPr lang="de-DE" sz="1800" dirty="0"/>
              <a:t>Sie können Ideenentwickler, Impulsgeber, Pioniere sein, </a:t>
            </a:r>
            <a:r>
              <a:rPr lang="de-DE" sz="1800" b="1" dirty="0"/>
              <a:t>Initiatoren von oder Beteiligte an den Netzwerkprozessen, </a:t>
            </a:r>
            <a:r>
              <a:rPr lang="de-DE" sz="1800" dirty="0"/>
              <a:t>verlässliche und kontinuierliche Kooperationspartner</a:t>
            </a:r>
          </a:p>
          <a:p>
            <a:r>
              <a:rPr lang="de-DE" sz="1800" b="1" dirty="0"/>
              <a:t>Und sie verfügen über Immobilien, Gebäude und Liegenschaften </a:t>
            </a:r>
            <a:r>
              <a:rPr lang="de-DE" sz="1800" dirty="0"/>
              <a:t>- ein immenses kulturelles Kapital, das oft nur noch als Belastung empfunden wird.</a:t>
            </a:r>
          </a:p>
          <a:p>
            <a:r>
              <a:rPr lang="de-DE" sz="1800" dirty="0"/>
              <a:t> </a:t>
            </a:r>
            <a:r>
              <a:rPr lang="de-DE" sz="1800" b="1" dirty="0"/>
              <a:t>Die entscheidende Frage ist, ob es gelingt, die Kirchen wieder in den Sozialraum zu öffnen.</a:t>
            </a:r>
          </a:p>
          <a:p>
            <a:endParaRPr lang="de-DE" sz="1800" dirty="0"/>
          </a:p>
          <a:p>
            <a:endParaRPr lang="de-DE" sz="1800" dirty="0"/>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Tree>
    <p:extLst>
      <p:ext uri="{BB962C8B-B14F-4D97-AF65-F5344CB8AC3E}">
        <p14:creationId xmlns:p14="http://schemas.microsoft.com/office/powerpoint/2010/main" val="532437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29792"/>
            <a:ext cx="2135857" cy="4247225"/>
          </a:xfrm>
        </p:spPr>
        <p:txBody>
          <a:bodyPr>
            <a:normAutofit/>
          </a:bodyPr>
          <a:lstStyle/>
          <a:p>
            <a:r>
              <a:rPr lang="de-DE" dirty="0"/>
              <a:t>4. Kapitel  </a:t>
            </a:r>
          </a:p>
          <a:p>
            <a:r>
              <a:rPr lang="de-DE" sz="1800" dirty="0" err="1"/>
              <a:t>We</a:t>
            </a:r>
            <a:r>
              <a:rPr lang="de-DE" sz="1800" dirty="0"/>
              <a:t> </a:t>
            </a:r>
            <a:r>
              <a:rPr lang="de-DE" sz="1800" dirty="0" err="1"/>
              <a:t>serve</a:t>
            </a:r>
            <a:r>
              <a:rPr lang="de-DE" sz="1800" dirty="0"/>
              <a:t> </a:t>
            </a:r>
            <a:r>
              <a:rPr lang="de-DE" sz="1800" dirty="0" err="1"/>
              <a:t>the</a:t>
            </a:r>
            <a:r>
              <a:rPr lang="de-DE" sz="1800" dirty="0"/>
              <a:t> </a:t>
            </a:r>
            <a:r>
              <a:rPr lang="de-DE" sz="1800" dirty="0" err="1"/>
              <a:t>local</a:t>
            </a:r>
            <a:r>
              <a:rPr lang="de-DE" sz="1800" dirty="0"/>
              <a:t> community-</a:t>
            </a:r>
          </a:p>
          <a:p>
            <a:r>
              <a:rPr lang="de-DE" dirty="0"/>
              <a:t>Kirchengemeindeals Sorgende Gemeinschaft</a:t>
            </a:r>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31</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787578" y="1576524"/>
            <a:ext cx="5917331" cy="4415900"/>
          </a:xfrm>
        </p:spPr>
        <p:txBody>
          <a:bodyPr>
            <a:noAutofit/>
          </a:bodyPr>
          <a:lstStyle/>
          <a:p>
            <a:r>
              <a:rPr lang="de-DE" sz="1800" b="1" dirty="0"/>
              <a:t>Seit den 1990er Jahren ist in den Human- und Naturwissenschaften die Rede vom </a:t>
            </a:r>
            <a:r>
              <a:rPr lang="de-DE" sz="1800" b="1" dirty="0" err="1"/>
              <a:t>spacial</a:t>
            </a:r>
            <a:r>
              <a:rPr lang="de-DE" sz="1800" b="1" dirty="0"/>
              <a:t> turn. Die Rede.</a:t>
            </a:r>
          </a:p>
          <a:p>
            <a:r>
              <a:rPr lang="de-DE" sz="1800" dirty="0"/>
              <a:t>Auch </a:t>
            </a:r>
            <a:r>
              <a:rPr lang="de-DE" sz="1800" b="1" dirty="0"/>
              <a:t>Gemeinden schauen wieder auf den Raum – auf die Häuser und Nachbarschaften, die Bauvorhaben und die Verkehrsentwicklung</a:t>
            </a:r>
            <a:r>
              <a:rPr lang="de-DE" sz="1800" dirty="0"/>
              <a:t>. </a:t>
            </a:r>
          </a:p>
          <a:p>
            <a:r>
              <a:rPr lang="de-DE" sz="1800" b="1" dirty="0"/>
              <a:t>Wenn die Bürgerinnen und Bürger bei der Planung Ausgangspunkt sind</a:t>
            </a:r>
            <a:r>
              <a:rPr lang="de-DE" sz="1800" dirty="0"/>
              <a:t>, dann werden Gemeinden sich nicht nur an Finanzstrategien orientieren, sondern an Aufgaben. </a:t>
            </a:r>
          </a:p>
          <a:p>
            <a:r>
              <a:rPr lang="de-DE" sz="1800" dirty="0"/>
              <a:t>Es geht darum, </a:t>
            </a:r>
            <a:r>
              <a:rPr lang="de-DE" sz="1800" b="1" dirty="0"/>
              <a:t>den Blick von unten einzuüben, an der Seite der Nachbarn mit ihren Verletzungen und Lebensbrüchen. Erst einmal nur da sein und versuchen, heraus zu finden, was nötig sein könnte. </a:t>
            </a:r>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Tree>
    <p:extLst>
      <p:ext uri="{BB962C8B-B14F-4D97-AF65-F5344CB8AC3E}">
        <p14:creationId xmlns:p14="http://schemas.microsoft.com/office/powerpoint/2010/main" val="1227055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29792"/>
            <a:ext cx="2135857" cy="4264981"/>
          </a:xfrm>
        </p:spPr>
        <p:txBody>
          <a:bodyPr>
            <a:normAutofit/>
          </a:bodyPr>
          <a:lstStyle/>
          <a:p>
            <a:r>
              <a:rPr lang="de-DE" dirty="0"/>
              <a:t>4. Kapitel  </a:t>
            </a:r>
          </a:p>
          <a:p>
            <a:r>
              <a:rPr lang="de-DE" sz="1800" dirty="0"/>
              <a:t>Ältere im Quartier </a:t>
            </a:r>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32</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787578" y="1629792"/>
            <a:ext cx="5917331" cy="4415900"/>
          </a:xfrm>
        </p:spPr>
        <p:txBody>
          <a:bodyPr>
            <a:noAutofit/>
          </a:bodyPr>
          <a:lstStyle/>
          <a:p>
            <a:r>
              <a:rPr lang="de-DE" sz="1800" dirty="0"/>
              <a:t>Gemeinde, Ortsvereine und Kommune bilden den räumlichen Zusammenhang, in dem sich soziales Miteinander entfalten kann. In der individualisierten Gesellschaft mit all ihren fallorientierten funktionalen Diensten geht es darum, wieder ganzheitlich, vernetzt und feldorientiert zu arbeiten.</a:t>
            </a:r>
          </a:p>
          <a:p>
            <a:r>
              <a:rPr lang="de-DE" sz="1800" dirty="0"/>
              <a:t>„Wenn Kirchengemeinden das WIR auch wirklich als WIR sehen – wenn sie ihr Dorf oder ihren Stadtteil meinen - dann ist ein erster Schritt getan“  sagt Peter Meißner von der Initiative </a:t>
            </a:r>
            <a:r>
              <a:rPr lang="de-DE" sz="1800" dirty="0" err="1"/>
              <a:t>Gemeinwesendiakonie</a:t>
            </a:r>
            <a:r>
              <a:rPr lang="de-DE" sz="1800" dirty="0"/>
              <a:t> der Hannoverschen Landeskirche. </a:t>
            </a:r>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Tree>
    <p:extLst>
      <p:ext uri="{BB962C8B-B14F-4D97-AF65-F5344CB8AC3E}">
        <p14:creationId xmlns:p14="http://schemas.microsoft.com/office/powerpoint/2010/main" val="1718545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29792"/>
            <a:ext cx="2135857" cy="4264981"/>
          </a:xfrm>
        </p:spPr>
        <p:txBody>
          <a:bodyPr>
            <a:normAutofit/>
          </a:bodyPr>
          <a:lstStyle/>
          <a:p>
            <a:r>
              <a:rPr lang="de-DE" dirty="0"/>
              <a:t>4. Kapitel  </a:t>
            </a:r>
          </a:p>
          <a:p>
            <a:r>
              <a:rPr lang="de-DE" sz="1800" dirty="0"/>
              <a:t>Ältere im Quartier </a:t>
            </a:r>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33</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787579" y="1629792"/>
            <a:ext cx="5823762" cy="4415900"/>
          </a:xfrm>
        </p:spPr>
        <p:txBody>
          <a:bodyPr>
            <a:noAutofit/>
          </a:bodyPr>
          <a:lstStyle/>
          <a:p>
            <a:pPr marL="0" indent="0">
              <a:buNone/>
            </a:pPr>
            <a:r>
              <a:rPr lang="de-DE" sz="2400" dirty="0"/>
              <a:t>„</a:t>
            </a:r>
            <a:r>
              <a:rPr lang="de-DE" sz="2400" b="1" dirty="0"/>
              <a:t>Wenn Gemeinden andere Akteure einladen und mit ihnen in den Austausch gehen, wenn sie fragen, was braucht dieser Ort </a:t>
            </a:r>
            <a:r>
              <a:rPr lang="de-DE" sz="2400" dirty="0"/>
              <a:t>und wie sind unsere Wahrnehmungen, dann kommt etwas in Bewegung. </a:t>
            </a:r>
          </a:p>
          <a:p>
            <a:pPr marL="0" indent="0">
              <a:buNone/>
            </a:pPr>
            <a:r>
              <a:rPr lang="de-DE" sz="2400" dirty="0"/>
              <a:t>Wenn Kirchengemeinden sich auf die Haltung </a:t>
            </a:r>
            <a:r>
              <a:rPr lang="de-DE" sz="2400" b="1" dirty="0"/>
              <a:t>„Nicht für sondern mit den Menschen“ </a:t>
            </a:r>
            <a:r>
              <a:rPr lang="de-DE" sz="2400" dirty="0"/>
              <a:t>einlassen, dann zeigen sie, dass sie wirklich an den Lebenslagen vor Ort interessiert sind.“</a:t>
            </a:r>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Tree>
    <p:extLst>
      <p:ext uri="{BB962C8B-B14F-4D97-AF65-F5344CB8AC3E}">
        <p14:creationId xmlns:p14="http://schemas.microsoft.com/office/powerpoint/2010/main" val="2717174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06857"/>
            <a:ext cx="2384441" cy="4365288"/>
          </a:xfrm>
        </p:spPr>
        <p:txBody>
          <a:bodyPr>
            <a:normAutofit/>
          </a:bodyPr>
          <a:lstStyle/>
          <a:p>
            <a:r>
              <a:rPr lang="de-DE" dirty="0"/>
              <a:t>5. Kapitel  </a:t>
            </a:r>
          </a:p>
          <a:p>
            <a:r>
              <a:rPr lang="de-DE" sz="1800" dirty="0"/>
              <a:t>Geschützte Räume -Erinnerungs- und Erzählgemeinschaft </a:t>
            </a:r>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34</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3522401" y="1832497"/>
            <a:ext cx="5616000" cy="4139648"/>
          </a:xfrm>
        </p:spPr>
        <p:txBody>
          <a:bodyPr>
            <a:noAutofit/>
          </a:bodyPr>
          <a:lstStyle/>
          <a:p>
            <a:r>
              <a:rPr lang="de-DE" sz="1800" dirty="0"/>
              <a:t> </a:t>
            </a:r>
          </a:p>
          <a:p>
            <a:endParaRPr lang="de-DE" sz="1800" dirty="0"/>
          </a:p>
        </p:txBody>
      </p:sp>
      <p:pic>
        <p:nvPicPr>
          <p:cNvPr id="5" name="Grafik 4">
            <a:extLst>
              <a:ext uri="{FF2B5EF4-FFF2-40B4-BE49-F238E27FC236}">
                <a16:creationId xmlns="" xmlns:a16="http://schemas.microsoft.com/office/drawing/2014/main" id="{D041B6B4-566B-4938-9096-D4E0C329BB2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4230" y="1606857"/>
            <a:ext cx="3308597" cy="4411463"/>
          </a:xfrm>
          <a:prstGeom prst="rect">
            <a:avLst/>
          </a:prstGeom>
        </p:spPr>
      </p:pic>
    </p:spTree>
    <p:extLst>
      <p:ext uri="{BB962C8B-B14F-4D97-AF65-F5344CB8AC3E}">
        <p14:creationId xmlns:p14="http://schemas.microsoft.com/office/powerpoint/2010/main" val="452603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633491"/>
            <a:ext cx="2313420" cy="4258758"/>
          </a:xfrm>
        </p:spPr>
        <p:txBody>
          <a:bodyPr>
            <a:normAutofit/>
          </a:bodyPr>
          <a:lstStyle/>
          <a:p>
            <a:r>
              <a:rPr lang="de-DE" dirty="0"/>
              <a:t>5. Kapitel  </a:t>
            </a:r>
          </a:p>
          <a:p>
            <a:r>
              <a:rPr lang="de-DE" sz="1800" dirty="0"/>
              <a:t>Geschützte Räume-</a:t>
            </a:r>
          </a:p>
          <a:p>
            <a:r>
              <a:rPr lang="de-DE" dirty="0"/>
              <a:t>Erinnerungs- und </a:t>
            </a:r>
            <a:r>
              <a:rPr lang="de-DE" dirty="0" err="1"/>
              <a:t>Erzählgeeinschaft</a:t>
            </a:r>
            <a:r>
              <a:rPr lang="de-DE" dirty="0"/>
              <a:t> </a:t>
            </a:r>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35</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967178" y="1606858"/>
            <a:ext cx="5892737" cy="4139648"/>
          </a:xfrm>
        </p:spPr>
        <p:txBody>
          <a:bodyPr>
            <a:noAutofit/>
          </a:bodyPr>
          <a:lstStyle/>
          <a:p>
            <a:pPr marL="0" indent="0">
              <a:buNone/>
            </a:pPr>
            <a:r>
              <a:rPr lang="de-DE" sz="1800" dirty="0"/>
              <a:t>„</a:t>
            </a:r>
            <a:r>
              <a:rPr lang="de-DE" sz="2400" i="1" dirty="0"/>
              <a:t>Mein Anliegen ist, dass in Gemeinden „geschützte Räume“ entstehen“. Orte, wo Menschen sich nicht als stark und als „Sieger“ präsentieren müssen, sondern auch einmal ihre Masken ablegen und ihre Schwachheit und Hilfsbedürftigkeit benennen dürfen. Dadurch wächst in Gemeinden auch das Bewusstsein, nicht eine Gemeinschaft von Starken zu sein, sondern von </a:t>
            </a:r>
            <a:r>
              <a:rPr lang="de-DE" sz="2400" i="1" dirty="0" err="1"/>
              <a:t>Un</a:t>
            </a:r>
            <a:r>
              <a:rPr lang="de-DE" sz="2400" i="1" dirty="0"/>
              <a:t>-Perfekten, die alle auf Gottes Gnade angewiesen sind“.</a:t>
            </a:r>
          </a:p>
          <a:p>
            <a:endParaRPr lang="de-DE" sz="1800" dirty="0"/>
          </a:p>
        </p:txBody>
      </p:sp>
      <p:sp>
        <p:nvSpPr>
          <p:cNvPr id="8" name="Inhaltsplatzhalter 3">
            <a:extLst>
              <a:ext uri="{FF2B5EF4-FFF2-40B4-BE49-F238E27FC236}">
                <a16:creationId xmlns="" xmlns:a16="http://schemas.microsoft.com/office/drawing/2014/main" id="{CBD8DC5E-F7C7-4919-9BF9-7096DFAE7F2A}"/>
              </a:ext>
            </a:extLst>
          </p:cNvPr>
          <p:cNvSpPr txBox="1">
            <a:spLocks/>
          </p:cNvSpPr>
          <p:nvPr/>
        </p:nvSpPr>
        <p:spPr>
          <a:xfrm>
            <a:off x="2787579" y="1629792"/>
            <a:ext cx="5823762" cy="44159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Tree>
    <p:extLst>
      <p:ext uri="{BB962C8B-B14F-4D97-AF65-F5344CB8AC3E}">
        <p14:creationId xmlns:p14="http://schemas.microsoft.com/office/powerpoint/2010/main" val="3809197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633491"/>
            <a:ext cx="2313420" cy="4258758"/>
          </a:xfrm>
        </p:spPr>
        <p:txBody>
          <a:bodyPr>
            <a:normAutofit/>
          </a:bodyPr>
          <a:lstStyle/>
          <a:p>
            <a:r>
              <a:rPr lang="de-DE" dirty="0"/>
              <a:t>5. Kapitel  </a:t>
            </a:r>
          </a:p>
          <a:p>
            <a:r>
              <a:rPr lang="de-DE" sz="1800" dirty="0"/>
              <a:t>Geschützte Räume-</a:t>
            </a:r>
          </a:p>
          <a:p>
            <a:r>
              <a:rPr lang="de-DE" dirty="0"/>
              <a:t>Erinnerungs- und Erzählgemeinschaft</a:t>
            </a:r>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36</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967178" y="1606858"/>
            <a:ext cx="5644163" cy="4139648"/>
          </a:xfrm>
        </p:spPr>
        <p:txBody>
          <a:bodyPr>
            <a:noAutofit/>
          </a:bodyPr>
          <a:lstStyle/>
          <a:p>
            <a:pPr marL="0" indent="0">
              <a:buNone/>
            </a:pPr>
            <a:r>
              <a:rPr lang="de-DE" sz="1800" b="1" dirty="0"/>
              <a:t>Wenn Pflege und Versorgung der Hochaltrigen und Sterbenden wieder mehr in die Nachbarschaft zurückkehren, </a:t>
            </a:r>
            <a:r>
              <a:rPr lang="de-DE" sz="1800" dirty="0"/>
              <a:t>müssen wir uns als Kirche auf den Weg in die Nachbarschaft machen. </a:t>
            </a:r>
          </a:p>
          <a:p>
            <a:pPr marL="0" indent="0">
              <a:buNone/>
            </a:pPr>
            <a:r>
              <a:rPr lang="de-DE" sz="1800" dirty="0"/>
              <a:t>Es geht um die Frage, </a:t>
            </a:r>
            <a:r>
              <a:rPr lang="de-DE" sz="1800" b="1" dirty="0"/>
              <a:t>was Menschen Mut macht, über Ängste und Unwissenheit zu sprechen. Was hilft, mit dem Sterben in Familie und Nachbarschaft umzugehen. </a:t>
            </a:r>
          </a:p>
          <a:p>
            <a:pPr marL="0" indent="0">
              <a:buNone/>
            </a:pPr>
            <a:r>
              <a:rPr lang="de-DE" sz="1800" b="1" dirty="0"/>
              <a:t>Diakonische Unternehmen, Hospizvereine und auch Kirchengemeinden bieten deshalb inzwischen „Letzte Hilfe-Kurse“ an</a:t>
            </a:r>
            <a:r>
              <a:rPr lang="de-DE" sz="1800" dirty="0"/>
              <a:t>, wo man an einem Samstag lernen kann, was wir über das Sterben und die kleinen, liebevollen Hilfemaßnahmen wissen sollten. In vielem helfen vergessene Traditionen.</a:t>
            </a:r>
          </a:p>
        </p:txBody>
      </p:sp>
      <p:sp>
        <p:nvSpPr>
          <p:cNvPr id="8" name="Inhaltsplatzhalter 3">
            <a:extLst>
              <a:ext uri="{FF2B5EF4-FFF2-40B4-BE49-F238E27FC236}">
                <a16:creationId xmlns="" xmlns:a16="http://schemas.microsoft.com/office/drawing/2014/main" id="{CBD8DC5E-F7C7-4919-9BF9-7096DFAE7F2A}"/>
              </a:ext>
            </a:extLst>
          </p:cNvPr>
          <p:cNvSpPr txBox="1">
            <a:spLocks/>
          </p:cNvSpPr>
          <p:nvPr/>
        </p:nvSpPr>
        <p:spPr>
          <a:xfrm>
            <a:off x="2787579" y="1629792"/>
            <a:ext cx="5823762" cy="44159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Tree>
    <p:extLst>
      <p:ext uri="{BB962C8B-B14F-4D97-AF65-F5344CB8AC3E}">
        <p14:creationId xmlns:p14="http://schemas.microsoft.com/office/powerpoint/2010/main" val="1004593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633491"/>
            <a:ext cx="2313420" cy="4258758"/>
          </a:xfrm>
        </p:spPr>
        <p:txBody>
          <a:bodyPr>
            <a:normAutofit/>
          </a:bodyPr>
          <a:lstStyle/>
          <a:p>
            <a:r>
              <a:rPr lang="de-DE" dirty="0"/>
              <a:t>5. Kapitel  </a:t>
            </a:r>
          </a:p>
          <a:p>
            <a:r>
              <a:rPr lang="de-DE" sz="1800" dirty="0"/>
              <a:t>Geschützte Räume-</a:t>
            </a:r>
          </a:p>
          <a:p>
            <a:r>
              <a:rPr lang="de-DE" dirty="0"/>
              <a:t>Erinnerungs- und Erzählgemeinschaft</a:t>
            </a:r>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37</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967178" y="1606858"/>
            <a:ext cx="6008146" cy="4139648"/>
          </a:xfrm>
        </p:spPr>
        <p:txBody>
          <a:bodyPr>
            <a:noAutofit/>
          </a:bodyPr>
          <a:lstStyle/>
          <a:p>
            <a:r>
              <a:rPr lang="de-DE" sz="2000" b="1" dirty="0"/>
              <a:t>Pflegende Angehörige fühlen sich oft überlastet und überfordert; aber sie machen auch ganz neue Erfahrungen von Nähe und Energie</a:t>
            </a:r>
            <a:r>
              <a:rPr lang="de-DE" sz="2000" dirty="0"/>
              <a:t>. </a:t>
            </a:r>
          </a:p>
          <a:p>
            <a:r>
              <a:rPr lang="de-DE" sz="2000" dirty="0"/>
              <a:t>Um sich darauf einzulassen, brauchen sie auch geistliche Unterstützung. </a:t>
            </a:r>
          </a:p>
          <a:p>
            <a:r>
              <a:rPr lang="de-DE" sz="2000" b="1" dirty="0"/>
              <a:t>Wo pflegende Angehörige sich während der Pflege in Kursen und Gesprächsgruppen getragen wussten, finden sie später oft den Weg in ein eigenes Engagement </a:t>
            </a:r>
            <a:r>
              <a:rPr lang="de-DE" sz="2000" dirty="0"/>
              <a:t>in Hospiz oder Krankenseelsorge. </a:t>
            </a:r>
          </a:p>
          <a:p>
            <a:endParaRPr lang="de-DE" sz="2000" dirty="0"/>
          </a:p>
        </p:txBody>
      </p:sp>
      <p:sp>
        <p:nvSpPr>
          <p:cNvPr id="8" name="Inhaltsplatzhalter 3">
            <a:extLst>
              <a:ext uri="{FF2B5EF4-FFF2-40B4-BE49-F238E27FC236}">
                <a16:creationId xmlns="" xmlns:a16="http://schemas.microsoft.com/office/drawing/2014/main" id="{CBD8DC5E-F7C7-4919-9BF9-7096DFAE7F2A}"/>
              </a:ext>
            </a:extLst>
          </p:cNvPr>
          <p:cNvSpPr txBox="1">
            <a:spLocks/>
          </p:cNvSpPr>
          <p:nvPr/>
        </p:nvSpPr>
        <p:spPr>
          <a:xfrm>
            <a:off x="2787579" y="1629792"/>
            <a:ext cx="5823762" cy="44159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Tree>
    <p:extLst>
      <p:ext uri="{BB962C8B-B14F-4D97-AF65-F5344CB8AC3E}">
        <p14:creationId xmlns:p14="http://schemas.microsoft.com/office/powerpoint/2010/main" val="1064918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633491"/>
            <a:ext cx="2313420" cy="4258758"/>
          </a:xfrm>
        </p:spPr>
        <p:txBody>
          <a:bodyPr>
            <a:normAutofit/>
          </a:bodyPr>
          <a:lstStyle/>
          <a:p>
            <a:r>
              <a:rPr lang="de-DE" dirty="0"/>
              <a:t>5. Kapitel  </a:t>
            </a:r>
          </a:p>
          <a:p>
            <a:r>
              <a:rPr lang="de-DE" sz="1800" dirty="0"/>
              <a:t>Kirchgemeinden als Sorgende Gemeinschaft</a:t>
            </a:r>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38</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967178" y="1606857"/>
            <a:ext cx="5892737" cy="4285391"/>
          </a:xfrm>
        </p:spPr>
        <p:txBody>
          <a:bodyPr>
            <a:noAutofit/>
          </a:bodyPr>
          <a:lstStyle/>
          <a:p>
            <a:r>
              <a:rPr lang="de-DE" sz="1800" dirty="0"/>
              <a:t>„Im Alter erzählt man sich sein Leben neu“, sagt die Autorin Ruth Klüger – „ich beurteile die Menschen anders, als ich sie vorher beurteilt habe. Das Alter gibt die Chance, auf das Ganze zu sehen, offener zu werden und großzügiger. Ich muss keine Angst um mein Ego mehr haben – ich kann einen Schritt zurücktreten und mich freuen, an dem was wird und geworden ist. Durch mich und auch durch andere.“ </a:t>
            </a:r>
          </a:p>
          <a:p>
            <a:r>
              <a:rPr lang="de-DE" sz="1800" dirty="0"/>
              <a:t>Wer sich in Seelsorge, Besuchsdienst oder Hospizarbeit engagiert, hat das Privileg, andere Menschen in diesem Prozess zu begleiten. Denn wer einem älteren Menschen zuhört, sich auf dessen Zeit und Zeitwahrnehmen einlässt, wer der einen Sterbenden begleitet, tut auch etwas für sein eigenes Leben.</a:t>
            </a:r>
          </a:p>
        </p:txBody>
      </p:sp>
      <p:sp>
        <p:nvSpPr>
          <p:cNvPr id="8" name="Inhaltsplatzhalter 3">
            <a:extLst>
              <a:ext uri="{FF2B5EF4-FFF2-40B4-BE49-F238E27FC236}">
                <a16:creationId xmlns="" xmlns:a16="http://schemas.microsoft.com/office/drawing/2014/main" id="{CBD8DC5E-F7C7-4919-9BF9-7096DFAE7F2A}"/>
              </a:ext>
            </a:extLst>
          </p:cNvPr>
          <p:cNvSpPr txBox="1">
            <a:spLocks/>
          </p:cNvSpPr>
          <p:nvPr/>
        </p:nvSpPr>
        <p:spPr>
          <a:xfrm>
            <a:off x="2787579" y="1629792"/>
            <a:ext cx="5823762" cy="44159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Tree>
    <p:extLst>
      <p:ext uri="{BB962C8B-B14F-4D97-AF65-F5344CB8AC3E}">
        <p14:creationId xmlns:p14="http://schemas.microsoft.com/office/powerpoint/2010/main" val="1595181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633491"/>
            <a:ext cx="2313420" cy="4258758"/>
          </a:xfrm>
        </p:spPr>
        <p:txBody>
          <a:bodyPr>
            <a:normAutofit/>
          </a:bodyPr>
          <a:lstStyle/>
          <a:p>
            <a:r>
              <a:rPr lang="de-DE" dirty="0"/>
              <a:t>5. Kapitel  </a:t>
            </a:r>
          </a:p>
          <a:p>
            <a:r>
              <a:rPr lang="de-DE" sz="1800" dirty="0"/>
              <a:t>Geschützte Räume –</a:t>
            </a:r>
          </a:p>
          <a:p>
            <a:r>
              <a:rPr lang="de-DE" dirty="0"/>
              <a:t>Erinnerungs- und Erzählgemeinschaft</a:t>
            </a:r>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39</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967178" y="1641323"/>
            <a:ext cx="6034779" cy="4139648"/>
          </a:xfrm>
        </p:spPr>
        <p:txBody>
          <a:bodyPr>
            <a:noAutofit/>
          </a:bodyPr>
          <a:lstStyle/>
          <a:p>
            <a:r>
              <a:rPr lang="de-DE" sz="1800" i="1" dirty="0"/>
              <a:t>„Sich der eigenen Lebenserfahrungen bewusst zu werden, alte Gedanken und Gefühle wie neue Bündnispartner verstehen zu lernen, sich im Sterben zusammen mit Menschen, die einem wichtig sind, dem Gelebten wie dem Ungelebten zuzuwenden, ist </a:t>
            </a:r>
            <a:r>
              <a:rPr lang="de-DE" sz="1800" b="1" i="1" dirty="0"/>
              <a:t>die palliative Selbstsorge, die wir brauchen, um in Würde Abschied zu nehmen</a:t>
            </a:r>
            <a:r>
              <a:rPr lang="de-DE" sz="1800" b="1" dirty="0"/>
              <a:t>“ </a:t>
            </a:r>
            <a:r>
              <a:rPr lang="de-DE" sz="1800" dirty="0"/>
              <a:t>(Annelie Keil)</a:t>
            </a:r>
          </a:p>
          <a:p>
            <a:r>
              <a:rPr lang="de-DE" sz="1800" b="1" dirty="0"/>
              <a:t>Kirchengemeinden können dafür sorgen, dass solche Erfahrungen Raum bekommen und Resonanz finden. Dabei helfen ganz praktische Schritte und Angebotsstrukturen:</a:t>
            </a:r>
            <a:r>
              <a:rPr lang="de-DE" sz="1800" dirty="0"/>
              <a:t> Erzählcafés, Geschichtswerkstätten, Kurse für biographisches Schreiben oder Feste, bei denen das Leben der Älteren im Mittelpunkt steht. </a:t>
            </a:r>
          </a:p>
        </p:txBody>
      </p:sp>
      <p:sp>
        <p:nvSpPr>
          <p:cNvPr id="8" name="Inhaltsplatzhalter 3">
            <a:extLst>
              <a:ext uri="{FF2B5EF4-FFF2-40B4-BE49-F238E27FC236}">
                <a16:creationId xmlns="" xmlns:a16="http://schemas.microsoft.com/office/drawing/2014/main" id="{CBD8DC5E-F7C7-4919-9BF9-7096DFAE7F2A}"/>
              </a:ext>
            </a:extLst>
          </p:cNvPr>
          <p:cNvSpPr txBox="1">
            <a:spLocks/>
          </p:cNvSpPr>
          <p:nvPr/>
        </p:nvSpPr>
        <p:spPr>
          <a:xfrm>
            <a:off x="2787579" y="1629792"/>
            <a:ext cx="5823762" cy="44159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Tree>
    <p:extLst>
      <p:ext uri="{BB962C8B-B14F-4D97-AF65-F5344CB8AC3E}">
        <p14:creationId xmlns:p14="http://schemas.microsoft.com/office/powerpoint/2010/main" val="3264504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589103"/>
            <a:ext cx="1931680" cy="4367814"/>
          </a:xfrm>
        </p:spPr>
        <p:txBody>
          <a:bodyPr>
            <a:normAutofit/>
          </a:bodyPr>
          <a:lstStyle/>
          <a:p>
            <a:r>
              <a:rPr lang="de-DE" dirty="0"/>
              <a:t>1. Kapitel  </a:t>
            </a:r>
          </a:p>
          <a:p>
            <a:r>
              <a:rPr lang="de-DE" dirty="0"/>
              <a:t>Wie Corona die Gemeinschaft fokussiert </a:t>
            </a:r>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4</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565647" y="1601811"/>
            <a:ext cx="6117454" cy="4139648"/>
          </a:xfrm>
        </p:spPr>
        <p:txBody>
          <a:bodyPr>
            <a:noAutofit/>
          </a:bodyPr>
          <a:lstStyle/>
          <a:p>
            <a:pPr marL="0" indent="0">
              <a:buNone/>
            </a:pPr>
            <a:r>
              <a:rPr lang="de-DE" sz="2000" i="1" dirty="0"/>
              <a:t>Die Wahrheit, die Corona lehrt, macht ein für alle Mal deutlich: </a:t>
            </a:r>
            <a:r>
              <a:rPr lang="de-DE" sz="2000" b="1" i="1" dirty="0"/>
              <a:t>Niemand ist der Herr und Meister seines eigenen Lebens. Alle sind unauflöslich eingebunden in ein umfassendes Netz des natürlichen und des sozialen Lebens, das wir weder mit unserem Narzissmus ignorieren noch mit unserem Egoismus dominieren können. </a:t>
            </a:r>
            <a:r>
              <a:rPr lang="de-DE" sz="2000" i="1" dirty="0"/>
              <a:t>Das Gebot der Stunde lautet: Interaktion, Solidarität, Miteinander. (Christoph </a:t>
            </a:r>
            <a:r>
              <a:rPr lang="de-DE" sz="2000" i="1" dirty="0" err="1"/>
              <a:t>Quarch</a:t>
            </a:r>
            <a:r>
              <a:rPr lang="de-DE" sz="2000" i="1" dirty="0"/>
              <a:t>)</a:t>
            </a:r>
          </a:p>
          <a:p>
            <a:pPr marL="0" indent="0">
              <a:buNone/>
            </a:pPr>
            <a:endParaRPr lang="de-DE" sz="2000" i="1" dirty="0"/>
          </a:p>
          <a:p>
            <a:pPr marL="0" indent="0">
              <a:buNone/>
            </a:pPr>
            <a:r>
              <a:rPr lang="de-DE" sz="2000" b="1" i="1" dirty="0"/>
              <a:t>An Einsamkeit stirbt man bloß länger als an Corona</a:t>
            </a:r>
          </a:p>
          <a:p>
            <a:pPr marL="0" indent="0">
              <a:buNone/>
            </a:pPr>
            <a:r>
              <a:rPr lang="de-DE" sz="2000" i="1" dirty="0"/>
              <a:t>(Elke Schilling). </a:t>
            </a:r>
          </a:p>
        </p:txBody>
      </p:sp>
    </p:spTree>
    <p:extLst>
      <p:ext uri="{BB962C8B-B14F-4D97-AF65-F5344CB8AC3E}">
        <p14:creationId xmlns:p14="http://schemas.microsoft.com/office/powerpoint/2010/main" val="1984569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633491"/>
            <a:ext cx="2313420" cy="4258758"/>
          </a:xfrm>
        </p:spPr>
        <p:txBody>
          <a:bodyPr>
            <a:normAutofit/>
          </a:bodyPr>
          <a:lstStyle/>
          <a:p>
            <a:r>
              <a:rPr lang="de-DE" dirty="0"/>
              <a:t>5. Kapitel  </a:t>
            </a:r>
          </a:p>
          <a:p>
            <a:r>
              <a:rPr lang="de-DE" sz="1800" dirty="0"/>
              <a:t>Kirchgemeinden als Sorgende Gemeinschaft</a:t>
            </a:r>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40</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967178" y="1606858"/>
            <a:ext cx="5892737" cy="4139648"/>
          </a:xfrm>
        </p:spPr>
        <p:txBody>
          <a:bodyPr>
            <a:noAutofit/>
          </a:bodyPr>
          <a:lstStyle/>
          <a:p>
            <a:r>
              <a:rPr lang="de-DE" sz="1800" b="1" dirty="0"/>
              <a:t>Es geht um Räume, in denen die Älteren nicht länger „Betreute“ sind, sondern zum Subjekt werden und Resonanz erfahren</a:t>
            </a:r>
            <a:r>
              <a:rPr lang="de-DE" sz="1800" dirty="0"/>
              <a:t>. </a:t>
            </a:r>
          </a:p>
          <a:p>
            <a:endParaRPr lang="de-DE" sz="1800" dirty="0"/>
          </a:p>
          <a:p>
            <a:r>
              <a:rPr lang="de-DE" sz="1800" i="1" dirty="0"/>
              <a:t>„</a:t>
            </a:r>
            <a:r>
              <a:rPr lang="de-DE" sz="1800" b="1" i="1" dirty="0"/>
              <a:t>Niemand kann auf sich selbst gestellt das Leben meistern…Es braucht eine Gemeinschaft, die uns unterstützt, die uns hilft und in der wir uns gegenseitig helfen, nach vorn zu schauen</a:t>
            </a:r>
            <a:r>
              <a:rPr lang="de-DE" sz="1800" i="1" dirty="0"/>
              <a:t>. Wie wichtig ist es, gemeinsam zu träumen! Allein steht man in der Gefahr der Illusion, die einen etwas sehen lässt, was gar nicht ist. Zusammen jedoch entwickelt man Träume“. ( Franziskus , </a:t>
            </a:r>
            <a:r>
              <a:rPr lang="de-DE" sz="1800" i="1" dirty="0" err="1"/>
              <a:t>Fratelli</a:t>
            </a:r>
            <a:r>
              <a:rPr lang="de-DE" sz="1800" i="1" dirty="0"/>
              <a:t> tutti)</a:t>
            </a:r>
          </a:p>
          <a:p>
            <a:endParaRPr lang="de-DE" sz="1800" dirty="0"/>
          </a:p>
        </p:txBody>
      </p:sp>
      <p:sp>
        <p:nvSpPr>
          <p:cNvPr id="8" name="Inhaltsplatzhalter 3">
            <a:extLst>
              <a:ext uri="{FF2B5EF4-FFF2-40B4-BE49-F238E27FC236}">
                <a16:creationId xmlns="" xmlns:a16="http://schemas.microsoft.com/office/drawing/2014/main" id="{CBD8DC5E-F7C7-4919-9BF9-7096DFAE7F2A}"/>
              </a:ext>
            </a:extLst>
          </p:cNvPr>
          <p:cNvSpPr txBox="1">
            <a:spLocks/>
          </p:cNvSpPr>
          <p:nvPr/>
        </p:nvSpPr>
        <p:spPr>
          <a:xfrm>
            <a:off x="2787579" y="1629792"/>
            <a:ext cx="5823762" cy="44159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Tree>
    <p:extLst>
      <p:ext uri="{BB962C8B-B14F-4D97-AF65-F5344CB8AC3E}">
        <p14:creationId xmlns:p14="http://schemas.microsoft.com/office/powerpoint/2010/main" val="3593720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41</a:t>
            </a:fld>
            <a:endParaRPr kumimoji="0" lang="en-US" sz="1400" b="1" dirty="0">
              <a:solidFill>
                <a:srgbClr val="FFFFFF"/>
              </a:solidFill>
            </a:endParaRPr>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pic>
        <p:nvPicPr>
          <p:cNvPr id="7" name="Inhaltsplatzhalter 6">
            <a:extLst>
              <a:ext uri="{FF2B5EF4-FFF2-40B4-BE49-F238E27FC236}">
                <a16:creationId xmlns="" xmlns:a16="http://schemas.microsoft.com/office/drawing/2014/main" id="{BD88E2F8-41F7-4BD2-B56C-B0A4A4304710}"/>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560034" y="1543332"/>
            <a:ext cx="6413441" cy="4502361"/>
          </a:xfrm>
        </p:spPr>
      </p:pic>
    </p:spTree>
    <p:extLst>
      <p:ext uri="{BB962C8B-B14F-4D97-AF65-F5344CB8AC3E}">
        <p14:creationId xmlns:p14="http://schemas.microsoft.com/office/powerpoint/2010/main" val="1885979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42</a:t>
            </a:fld>
            <a:endParaRPr kumimoji="0" lang="en-US" sz="1400" b="1" dirty="0">
              <a:solidFill>
                <a:srgbClr val="FFFFFF"/>
              </a:solidFill>
            </a:endParaRPr>
          </a:p>
        </p:txBody>
      </p:sp>
      <p:sp>
        <p:nvSpPr>
          <p:cNvPr id="12" name="Textplatzhalter 2">
            <a:extLst>
              <a:ext uri="{FF2B5EF4-FFF2-40B4-BE49-F238E27FC236}">
                <a16:creationId xmlns="" xmlns:a16="http://schemas.microsoft.com/office/drawing/2014/main" id="{3BA90EE2-5C13-48D3-B583-5B425B63CBBC}"/>
              </a:ext>
            </a:extLst>
          </p:cNvPr>
          <p:cNvSpPr txBox="1">
            <a:spLocks/>
          </p:cNvSpPr>
          <p:nvPr/>
        </p:nvSpPr>
        <p:spPr>
          <a:xfrm>
            <a:off x="612775" y="1560444"/>
            <a:ext cx="5041050" cy="4351338"/>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20000"/>
              </a:lnSpc>
              <a:buFont typeface="Wingdings"/>
              <a:buNone/>
            </a:pPr>
            <a:r>
              <a:rPr lang="de-DE" sz="1800" dirty="0"/>
              <a:t>Literatur:</a:t>
            </a:r>
          </a:p>
          <a:p>
            <a:pPr marL="319088" indent="-319088">
              <a:lnSpc>
                <a:spcPct val="120000"/>
              </a:lnSpc>
            </a:pPr>
            <a:r>
              <a:rPr lang="de-DE" sz="1400" dirty="0"/>
              <a:t>Coenen-Marx, Cornelia: Die Seele des Sozialen. Diakonische Energien für den sozialen Zusammenhalt. Göttingen, Vandenhoeck &amp; Ruprecht 2013</a:t>
            </a:r>
          </a:p>
          <a:p>
            <a:pPr marL="319088" indent="-319088">
              <a:lnSpc>
                <a:spcPct val="120000"/>
              </a:lnSpc>
            </a:pPr>
            <a:endParaRPr lang="de-DE" sz="1400" dirty="0"/>
          </a:p>
          <a:p>
            <a:pPr marL="319088" indent="-319088">
              <a:lnSpc>
                <a:spcPct val="120000"/>
              </a:lnSpc>
            </a:pPr>
            <a:endParaRPr lang="de-DE" sz="1400" dirty="0"/>
          </a:p>
          <a:p>
            <a:pPr marL="319088" indent="-319088">
              <a:lnSpc>
                <a:spcPct val="120000"/>
              </a:lnSpc>
            </a:pPr>
            <a:endParaRPr lang="de-DE" sz="1400" dirty="0"/>
          </a:p>
          <a:p>
            <a:pPr marL="319088" indent="-319088">
              <a:lnSpc>
                <a:spcPct val="120000"/>
              </a:lnSpc>
            </a:pPr>
            <a:endParaRPr lang="de-DE" sz="1400" dirty="0"/>
          </a:p>
          <a:p>
            <a:pPr marL="319088" indent="-319088">
              <a:lnSpc>
                <a:spcPct val="120000"/>
              </a:lnSpc>
            </a:pPr>
            <a:r>
              <a:rPr lang="de-DE" sz="1400" dirty="0"/>
              <a:t>Coenen-Marx, Cornelia: Aufbrüche in Umbrüchen. Christsein und Kirche in der Transformation. Göttingen, Edition Ruprecht 2016</a:t>
            </a:r>
          </a:p>
          <a:p>
            <a:pPr marL="319088" indent="-319088">
              <a:lnSpc>
                <a:spcPct val="120000"/>
              </a:lnSpc>
            </a:pPr>
            <a:endParaRPr lang="de-DE" sz="1400" dirty="0"/>
          </a:p>
          <a:p>
            <a:pPr>
              <a:lnSpc>
                <a:spcPct val="120000"/>
              </a:lnSpc>
            </a:pPr>
            <a:endParaRPr lang="de-DE" sz="1400" dirty="0"/>
          </a:p>
        </p:txBody>
      </p:sp>
      <p:pic>
        <p:nvPicPr>
          <p:cNvPr id="13" name="Grafik 12">
            <a:extLst>
              <a:ext uri="{FF2B5EF4-FFF2-40B4-BE49-F238E27FC236}">
                <a16:creationId xmlns="" xmlns:a16="http://schemas.microsoft.com/office/drawing/2014/main" id="{6A8401A8-B875-4A6D-8BDB-9849ABB6DBF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91103" y="1704341"/>
            <a:ext cx="1361387" cy="2064840"/>
          </a:xfrm>
          <a:prstGeom prst="rect">
            <a:avLst/>
          </a:prstGeom>
        </p:spPr>
      </p:pic>
      <p:pic>
        <p:nvPicPr>
          <p:cNvPr id="14" name="Grafik 13">
            <a:extLst>
              <a:ext uri="{FF2B5EF4-FFF2-40B4-BE49-F238E27FC236}">
                <a16:creationId xmlns="" xmlns:a16="http://schemas.microsoft.com/office/drawing/2014/main" id="{3C459B13-8BD3-456D-8B72-F4D3E9BAFC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91103" y="4121239"/>
            <a:ext cx="1556994" cy="1790543"/>
          </a:xfrm>
          <a:prstGeom prst="rect">
            <a:avLst/>
          </a:prstGeom>
        </p:spPr>
      </p:pic>
      <p:sp>
        <p:nvSpPr>
          <p:cNvPr id="15" name="Titel 1">
            <a:extLst>
              <a:ext uri="{FF2B5EF4-FFF2-40B4-BE49-F238E27FC236}">
                <a16:creationId xmlns="" xmlns:a16="http://schemas.microsoft.com/office/drawing/2014/main" id="{EC57F903-4E13-42C2-989F-100FD14EDEA9}"/>
              </a:ext>
            </a:extLst>
          </p:cNvPr>
          <p:cNvSpPr txBox="1">
            <a:spLocks/>
          </p:cNvSpPr>
          <p:nvPr/>
        </p:nvSpPr>
        <p:spPr>
          <a:xfrm>
            <a:off x="497309" y="171792"/>
            <a:ext cx="8646692"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de-DE" sz="3200" b="1" dirty="0"/>
              <a:t> </a:t>
            </a:r>
          </a:p>
        </p:txBody>
      </p:sp>
      <p:sp>
        <p:nvSpPr>
          <p:cNvPr id="7" name="Titel 1">
            <a:extLst>
              <a:ext uri="{FF2B5EF4-FFF2-40B4-BE49-F238E27FC236}">
                <a16:creationId xmlns="" xmlns:a16="http://schemas.microsoft.com/office/drawing/2014/main" id="{122B5D6F-E3E0-440A-BF87-D3905FC6A543}"/>
              </a:ext>
            </a:extLst>
          </p:cNvPr>
          <p:cNvSpPr>
            <a:spLocks noGrp="1"/>
          </p:cNvSpPr>
          <p:nvPr>
            <p:ph type="title"/>
          </p:nvPr>
        </p:nvSpPr>
        <p:spPr>
          <a:xfrm>
            <a:off x="451221" y="210630"/>
            <a:ext cx="8610600" cy="990600"/>
          </a:xfrm>
        </p:spPr>
        <p:txBody>
          <a:bodyPr>
            <a:noAutofit/>
          </a:bodyPr>
          <a:lstStyle>
            <a:lvl1pPr>
              <a:defRPr sz="2800" baseline="0"/>
            </a:lvl1pPr>
          </a:lstStyle>
          <a:p>
            <a:r>
              <a:rPr kumimoji="0" lang="de-DE" dirty="0"/>
              <a:t>Die neue Care-Kultur in Kirche und Nachbarschaft</a:t>
            </a:r>
            <a:endParaRPr kumimoji="0" lang="en-US" dirty="0"/>
          </a:p>
        </p:txBody>
      </p:sp>
    </p:spTree>
    <p:extLst>
      <p:ext uri="{BB962C8B-B14F-4D97-AF65-F5344CB8AC3E}">
        <p14:creationId xmlns:p14="http://schemas.microsoft.com/office/powerpoint/2010/main" val="1296411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43</a:t>
            </a:fld>
            <a:endParaRPr kumimoji="0" lang="en-US" sz="1400" b="1" dirty="0">
              <a:solidFill>
                <a:srgbClr val="FFFFFF"/>
              </a:solidFill>
            </a:endParaRPr>
          </a:p>
        </p:txBody>
      </p:sp>
      <p:sp>
        <p:nvSpPr>
          <p:cNvPr id="7" name="Textplatzhalter 2">
            <a:extLst>
              <a:ext uri="{FF2B5EF4-FFF2-40B4-BE49-F238E27FC236}">
                <a16:creationId xmlns="" xmlns:a16="http://schemas.microsoft.com/office/drawing/2014/main" id="{604C55DE-E377-4CD9-A5C8-AC350356E97C}"/>
              </a:ext>
            </a:extLst>
          </p:cNvPr>
          <p:cNvSpPr txBox="1">
            <a:spLocks/>
          </p:cNvSpPr>
          <p:nvPr/>
        </p:nvSpPr>
        <p:spPr>
          <a:xfrm>
            <a:off x="612775" y="1560444"/>
            <a:ext cx="5041050" cy="4351338"/>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20000"/>
              </a:lnSpc>
              <a:buFont typeface="Wingdings"/>
              <a:buNone/>
            </a:pPr>
            <a:r>
              <a:rPr lang="de-DE" sz="1800" dirty="0"/>
              <a:t>Literatur:</a:t>
            </a:r>
            <a:endParaRPr lang="de-DE" sz="1400" dirty="0"/>
          </a:p>
          <a:p>
            <a:pPr marL="319088" indent="-319088">
              <a:lnSpc>
                <a:spcPct val="120000"/>
              </a:lnSpc>
            </a:pPr>
            <a:r>
              <a:rPr lang="de-DE" sz="1400" dirty="0"/>
              <a:t>Coenen-Marx, Cornelia / Hofmann, Beate : Symphonie – Drama – Powerplay. Zum Zusammenspiel von Haupt- und Ehrenamt in der Kirche. Stuttgart, Kohlhammer 2017</a:t>
            </a:r>
          </a:p>
          <a:p>
            <a:pPr marL="319088" indent="-319088">
              <a:lnSpc>
                <a:spcPct val="120000"/>
              </a:lnSpc>
            </a:pPr>
            <a:endParaRPr lang="de-DE" sz="1400" dirty="0"/>
          </a:p>
          <a:p>
            <a:pPr marL="319088" indent="-319088">
              <a:lnSpc>
                <a:spcPct val="120000"/>
              </a:lnSpc>
            </a:pPr>
            <a:endParaRPr lang="de-DE" sz="1400" dirty="0"/>
          </a:p>
          <a:p>
            <a:pPr marL="319088" indent="-319088">
              <a:lnSpc>
                <a:spcPct val="120000"/>
              </a:lnSpc>
            </a:pPr>
            <a:endParaRPr lang="de-DE" sz="1400" dirty="0"/>
          </a:p>
          <a:p>
            <a:pPr marL="319088" indent="-319088">
              <a:lnSpc>
                <a:spcPct val="120000"/>
              </a:lnSpc>
            </a:pPr>
            <a:endParaRPr lang="de-DE" sz="1400" dirty="0"/>
          </a:p>
          <a:p>
            <a:pPr marL="319088" indent="-319088">
              <a:lnSpc>
                <a:spcPct val="120000"/>
              </a:lnSpc>
            </a:pPr>
            <a:r>
              <a:rPr lang="de-DE" sz="1400" dirty="0"/>
              <a:t>Coenen-Marx, Cornelia: Noch einmal ist alles offen - Das Geschenk des Älterwerdens. München 2016</a:t>
            </a:r>
          </a:p>
          <a:p>
            <a:pPr marL="319088" indent="-319088">
              <a:lnSpc>
                <a:spcPct val="120000"/>
              </a:lnSpc>
            </a:pPr>
            <a:endParaRPr lang="de-DE" sz="1400" dirty="0"/>
          </a:p>
          <a:p>
            <a:pPr marL="319088" indent="-319088">
              <a:lnSpc>
                <a:spcPct val="120000"/>
              </a:lnSpc>
            </a:pPr>
            <a:endParaRPr lang="de-DE" sz="1400" dirty="0"/>
          </a:p>
          <a:p>
            <a:pPr marL="0" indent="0">
              <a:lnSpc>
                <a:spcPct val="120000"/>
              </a:lnSpc>
              <a:buFont typeface="Wingdings"/>
              <a:buNone/>
            </a:pPr>
            <a:endParaRPr lang="de-DE" sz="1400" dirty="0"/>
          </a:p>
          <a:p>
            <a:pPr>
              <a:lnSpc>
                <a:spcPct val="120000"/>
              </a:lnSpc>
            </a:pPr>
            <a:endParaRPr lang="de-DE" sz="1400" dirty="0"/>
          </a:p>
        </p:txBody>
      </p:sp>
      <p:pic>
        <p:nvPicPr>
          <p:cNvPr id="9" name="Grafik 8">
            <a:extLst>
              <a:ext uri="{FF2B5EF4-FFF2-40B4-BE49-F238E27FC236}">
                <a16:creationId xmlns="" xmlns:a16="http://schemas.microsoft.com/office/drawing/2014/main" id="{974AB542-9BE8-49D7-B896-EF9D4CCDCAA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23119" y="1745899"/>
            <a:ext cx="1270042" cy="1911478"/>
          </a:xfrm>
          <a:prstGeom prst="rect">
            <a:avLst/>
          </a:prstGeom>
        </p:spPr>
      </p:pic>
      <p:pic>
        <p:nvPicPr>
          <p:cNvPr id="10" name="Grafik 9">
            <a:extLst>
              <a:ext uri="{FF2B5EF4-FFF2-40B4-BE49-F238E27FC236}">
                <a16:creationId xmlns="" xmlns:a16="http://schemas.microsoft.com/office/drawing/2014/main" id="{35D5CEC6-CB4F-43D8-B011-DD4F9BCD3D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23118" y="3889420"/>
            <a:ext cx="1270043" cy="2022362"/>
          </a:xfrm>
          <a:prstGeom prst="rect">
            <a:avLst/>
          </a:prstGeom>
        </p:spPr>
      </p:pic>
      <p:sp>
        <p:nvSpPr>
          <p:cNvPr id="11" name="Titel 1">
            <a:extLst>
              <a:ext uri="{FF2B5EF4-FFF2-40B4-BE49-F238E27FC236}">
                <a16:creationId xmlns="" xmlns:a16="http://schemas.microsoft.com/office/drawing/2014/main" id="{66D818B4-7FED-4E1D-8F1C-F97E22B5D835}"/>
              </a:ext>
            </a:extLst>
          </p:cNvPr>
          <p:cNvSpPr>
            <a:spLocks noGrp="1"/>
          </p:cNvSpPr>
          <p:nvPr>
            <p:ph type="title"/>
          </p:nvPr>
        </p:nvSpPr>
        <p:spPr>
          <a:xfrm>
            <a:off x="460099" y="210630"/>
            <a:ext cx="8610600" cy="990600"/>
          </a:xfrm>
        </p:spPr>
        <p:txBody>
          <a:bodyPr>
            <a:noAutofit/>
          </a:bodyPr>
          <a:lstStyle>
            <a:lvl1pPr>
              <a:defRPr sz="2800" baseline="0"/>
            </a:lvl1pPr>
          </a:lstStyle>
          <a:p>
            <a:r>
              <a:rPr kumimoji="0" lang="de-DE" dirty="0"/>
              <a:t>Die neue Care-Kultur in Kirche und Nachbarschaft</a:t>
            </a:r>
            <a:endParaRPr kumimoji="0" lang="en-US" dirty="0"/>
          </a:p>
        </p:txBody>
      </p:sp>
    </p:spTree>
    <p:extLst>
      <p:ext uri="{BB962C8B-B14F-4D97-AF65-F5344CB8AC3E}">
        <p14:creationId xmlns:p14="http://schemas.microsoft.com/office/powerpoint/2010/main" val="1617969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44</a:t>
            </a:fld>
            <a:endParaRPr kumimoji="0" lang="en-US" sz="1400" b="1" dirty="0">
              <a:solidFill>
                <a:srgbClr val="FFFFFF"/>
              </a:solidFill>
            </a:endParaRPr>
          </a:p>
        </p:txBody>
      </p:sp>
      <p:sp>
        <p:nvSpPr>
          <p:cNvPr id="4" name="Titel 3">
            <a:extLst>
              <a:ext uri="{FF2B5EF4-FFF2-40B4-BE49-F238E27FC236}">
                <a16:creationId xmlns="" xmlns:a16="http://schemas.microsoft.com/office/drawing/2014/main" id="{752FEEC9-7F1F-4262-A4BA-CF6DAEE881BC}"/>
              </a:ext>
            </a:extLst>
          </p:cNvPr>
          <p:cNvSpPr>
            <a:spLocks noGrp="1"/>
          </p:cNvSpPr>
          <p:nvPr>
            <p:ph type="title"/>
          </p:nvPr>
        </p:nvSpPr>
        <p:spPr>
          <a:xfrm>
            <a:off x="609599" y="281622"/>
            <a:ext cx="8390021" cy="990600"/>
          </a:xfrm>
        </p:spPr>
        <p:txBody>
          <a:bodyPr>
            <a:noAutofit/>
          </a:bodyPr>
          <a:lstStyle/>
          <a:p>
            <a:r>
              <a:rPr lang="de-DE" dirty="0"/>
              <a:t>Vielen Dank für Ihre Aufmerksamkeit!</a:t>
            </a:r>
          </a:p>
        </p:txBody>
      </p:sp>
      <p:sp>
        <p:nvSpPr>
          <p:cNvPr id="7" name="Inhaltsplatzhalter 6">
            <a:extLst>
              <a:ext uri="{FF2B5EF4-FFF2-40B4-BE49-F238E27FC236}">
                <a16:creationId xmlns="" xmlns:a16="http://schemas.microsoft.com/office/drawing/2014/main" id="{6253006F-E7BE-4DB5-BEB0-B236ABD7A5D6}"/>
              </a:ext>
            </a:extLst>
          </p:cNvPr>
          <p:cNvSpPr txBox="1">
            <a:spLocks/>
          </p:cNvSpPr>
          <p:nvPr/>
        </p:nvSpPr>
        <p:spPr>
          <a:xfrm>
            <a:off x="2362200" y="1752601"/>
            <a:ext cx="6400800" cy="4139648"/>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de-DE" sz="1800" b="1" dirty="0"/>
              <a:t>Cornelia Coenen-Marx OKR a. D.</a:t>
            </a:r>
          </a:p>
          <a:p>
            <a:pPr marL="0" indent="0">
              <a:buFont typeface="Wingdings"/>
              <a:buNone/>
            </a:pPr>
            <a:r>
              <a:rPr lang="de-DE" sz="1800" b="1" dirty="0"/>
              <a:t>Pastorin und Autorin</a:t>
            </a:r>
          </a:p>
          <a:p>
            <a:pPr marL="0" indent="0">
              <a:buFont typeface="Wingdings"/>
              <a:buNone/>
            </a:pPr>
            <a:r>
              <a:rPr lang="de-DE" sz="1800" dirty="0"/>
              <a:t>Garbsen-Osterwald</a:t>
            </a:r>
          </a:p>
          <a:p>
            <a:pPr marL="0" indent="0">
              <a:buFont typeface="Wingdings"/>
              <a:buNone/>
            </a:pPr>
            <a:r>
              <a:rPr lang="de-DE" sz="1800" dirty="0"/>
              <a:t>Web	www.seele-und-sorge.de </a:t>
            </a:r>
          </a:p>
          <a:p>
            <a:pPr marL="0" indent="0">
              <a:buFont typeface="Wingdings"/>
              <a:buNone/>
            </a:pPr>
            <a:r>
              <a:rPr lang="de-DE" sz="1800" dirty="0"/>
              <a:t>Mail 	coenen-marx@seele-und-sorge.de </a:t>
            </a:r>
          </a:p>
          <a:p>
            <a:pPr marL="0" indent="0">
              <a:buFont typeface="Wingdings"/>
              <a:buNone/>
            </a:pPr>
            <a:r>
              <a:rPr lang="de-DE" sz="1800" dirty="0"/>
              <a:t>Mobil 	0160 944 344 56 </a:t>
            </a:r>
          </a:p>
        </p:txBody>
      </p:sp>
      <p:pic>
        <p:nvPicPr>
          <p:cNvPr id="6" name="Grafik 5">
            <a:extLst>
              <a:ext uri="{FF2B5EF4-FFF2-40B4-BE49-F238E27FC236}">
                <a16:creationId xmlns="" xmlns:a16="http://schemas.microsoft.com/office/drawing/2014/main" id="{F1175A04-6D27-4F75-BCE3-5B44772F456C}"/>
              </a:ext>
            </a:extLst>
          </p:cNvPr>
          <p:cNvPicPr>
            <a:picLocks noChangeAspect="1"/>
          </p:cNvPicPr>
          <p:nvPr/>
        </p:nvPicPr>
        <p:blipFill>
          <a:blip r:embed="rId2"/>
          <a:stretch>
            <a:fillRect/>
          </a:stretch>
        </p:blipFill>
        <p:spPr>
          <a:xfrm>
            <a:off x="609600" y="1752601"/>
            <a:ext cx="1652159" cy="4188315"/>
          </a:xfrm>
          <a:prstGeom prst="rect">
            <a:avLst/>
          </a:prstGeom>
        </p:spPr>
      </p:pic>
    </p:spTree>
    <p:extLst>
      <p:ext uri="{BB962C8B-B14F-4D97-AF65-F5344CB8AC3E}">
        <p14:creationId xmlns:p14="http://schemas.microsoft.com/office/powerpoint/2010/main" val="99513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672702"/>
            <a:ext cx="1931680" cy="4248704"/>
          </a:xfrm>
        </p:spPr>
        <p:txBody>
          <a:bodyPr>
            <a:normAutofit/>
          </a:bodyPr>
          <a:lstStyle/>
          <a:p>
            <a:r>
              <a:rPr lang="de-DE" dirty="0"/>
              <a:t>1. Kapitel  </a:t>
            </a:r>
          </a:p>
          <a:p>
            <a:r>
              <a:rPr lang="de-DE" dirty="0"/>
              <a:t>Wie Corona die Gemeinschaft fokussiert </a:t>
            </a:r>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5</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565647" y="1672702"/>
            <a:ext cx="6117454" cy="4139648"/>
          </a:xfrm>
        </p:spPr>
        <p:txBody>
          <a:bodyPr>
            <a:noAutofit/>
          </a:bodyPr>
          <a:lstStyle/>
          <a:p>
            <a:r>
              <a:rPr lang="de-DE" sz="1800" b="1" dirty="0">
                <a:latin typeface="+mj-lt"/>
              </a:rPr>
              <a:t>In Großbritannien wurde Anfang letzten Jahres ein Ministerium gegen Einsamkeit gegründet. 75 Prozent der Landbevölkerung sind dort älter als 65 </a:t>
            </a:r>
            <a:r>
              <a:rPr lang="de-DE" sz="1800" dirty="0">
                <a:latin typeface="+mj-lt"/>
              </a:rPr>
              <a:t>– sie leben in Gegenden, wo Post und Pub geschlossen sind. „</a:t>
            </a:r>
            <a:r>
              <a:rPr lang="de-DE" sz="1800" b="1" dirty="0">
                <a:latin typeface="+mj-lt"/>
              </a:rPr>
              <a:t>Gemeinschaft auf Rezept“ könnte 20 Prozent der Gesundheitskosten einsparen.</a:t>
            </a:r>
          </a:p>
          <a:p>
            <a:r>
              <a:rPr lang="de-DE" sz="1800" b="1" dirty="0">
                <a:latin typeface="+mj-lt"/>
              </a:rPr>
              <a:t>In Deutschland lebten 2018 16,8 Millionen Singles zwischen 18 und 65 Jahren- das sind immerhin 30 Prozent der Frauen und Männer im mittleren Alter.</a:t>
            </a:r>
            <a:r>
              <a:rPr lang="de-DE" sz="1800" b="1" dirty="0"/>
              <a:t> 46 Prozent der 70- bis 85-jährigen leben allein</a:t>
            </a:r>
            <a:r>
              <a:rPr lang="de-DE" sz="1800" dirty="0"/>
              <a:t>. Nur noch ein Viertel der befragten Älteren lebt mit den eigenen Kindern am gleichen Ort. </a:t>
            </a:r>
          </a:p>
          <a:p>
            <a:r>
              <a:rPr lang="de-DE" sz="1800" b="1" dirty="0">
                <a:latin typeface="+mj-lt"/>
              </a:rPr>
              <a:t>17 Prozent der Deutschen fühlen sich häufig oder ständig einsam, weitere 30 Prozent gelegentlich</a:t>
            </a:r>
            <a:r>
              <a:rPr lang="de-DE" sz="1800" dirty="0">
                <a:latin typeface="+mj-lt"/>
              </a:rPr>
              <a:t>. </a:t>
            </a:r>
          </a:p>
          <a:p>
            <a:endParaRPr lang="de-DE" sz="1800" dirty="0">
              <a:latin typeface="+mj-lt"/>
            </a:endParaRPr>
          </a:p>
          <a:p>
            <a:endParaRPr lang="de-DE" sz="1800" dirty="0">
              <a:latin typeface="+mj-lt"/>
            </a:endParaRPr>
          </a:p>
        </p:txBody>
      </p:sp>
    </p:spTree>
    <p:extLst>
      <p:ext uri="{BB962C8B-B14F-4D97-AF65-F5344CB8AC3E}">
        <p14:creationId xmlns:p14="http://schemas.microsoft.com/office/powerpoint/2010/main" val="323733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716502"/>
            <a:ext cx="1931680" cy="4139648"/>
          </a:xfrm>
        </p:spPr>
        <p:txBody>
          <a:bodyPr>
            <a:normAutofit/>
          </a:bodyPr>
          <a:lstStyle/>
          <a:p>
            <a:r>
              <a:rPr lang="de-DE" dirty="0"/>
              <a:t>1. Kapitel  </a:t>
            </a:r>
          </a:p>
          <a:p>
            <a:r>
              <a:rPr lang="de-DE" dirty="0"/>
              <a:t>Wie Corona die Gemeinschaft fokussiert </a:t>
            </a:r>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6</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677404" y="1716502"/>
            <a:ext cx="5539666" cy="4139648"/>
          </a:xfrm>
        </p:spPr>
        <p:txBody>
          <a:bodyPr>
            <a:noAutofit/>
          </a:bodyPr>
          <a:lstStyle/>
          <a:p>
            <a:r>
              <a:rPr lang="de-DE" sz="2000" i="1" dirty="0"/>
              <a:t>„Ich habe in den ersten Wochen der Corona-Zeit das Alleinsein als besondere Last empfunden, viel schwerer und niederdrückender als vorher, und ich versuche schon fast zwei Jahre damit zu leben und hätte mich über das Interesse aus der Gemeinde sehr gefreut. Ich habe vermisst, dass jemand mich umarmt oder die Hand gibt. Die „Kinderfamilien“ leben verstreut in Zürich, Berlin, Recklinghausen. Mit neuen Formen wie „facetime“ halten wir den  sicht- und hörbaren Kontakt, aber es bleibt Ersatz.“ ( Ilse G.)</a:t>
            </a:r>
          </a:p>
        </p:txBody>
      </p:sp>
    </p:spTree>
    <p:extLst>
      <p:ext uri="{BB962C8B-B14F-4D97-AF65-F5344CB8AC3E}">
        <p14:creationId xmlns:p14="http://schemas.microsoft.com/office/powerpoint/2010/main" val="416341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669003"/>
            <a:ext cx="1931680" cy="4139648"/>
          </a:xfrm>
        </p:spPr>
        <p:txBody>
          <a:bodyPr>
            <a:normAutofit/>
          </a:bodyPr>
          <a:lstStyle/>
          <a:p>
            <a:r>
              <a:rPr lang="de-DE" dirty="0"/>
              <a:t>1. Kapitel  </a:t>
            </a:r>
          </a:p>
          <a:p>
            <a:r>
              <a:rPr lang="de-DE" dirty="0"/>
              <a:t>Wie Corona die Gemeinschaft fokussiert </a:t>
            </a:r>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7</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565647" y="1695636"/>
            <a:ext cx="5797118" cy="4139648"/>
          </a:xfrm>
        </p:spPr>
        <p:txBody>
          <a:bodyPr>
            <a:noAutofit/>
          </a:bodyPr>
          <a:lstStyle/>
          <a:p>
            <a:r>
              <a:rPr lang="de-DE" sz="1800" dirty="0"/>
              <a:t>Das Alleinsein und das Zerbrechen der hergebrachten sozialen Bezüge sind nicht nur eine emotionale Herausforderung. </a:t>
            </a:r>
            <a:r>
              <a:rPr lang="de-DE" sz="1800" b="1" dirty="0"/>
              <a:t>Menschen, die häufig umziehen oder auch pendeln, verlieren die alltägliche soziale Einbettung in Familie und Nachbarschaft. </a:t>
            </a:r>
          </a:p>
          <a:p>
            <a:r>
              <a:rPr lang="de-DE" sz="1800" b="1" dirty="0"/>
              <a:t> „Kümmerer“ und Sorgende Gemeinschaften sind deshalb zu einem Top-Thema der Sozialpolitik geworden.</a:t>
            </a:r>
            <a:r>
              <a:rPr lang="de-DE" sz="1800" dirty="0"/>
              <a:t> Darin gleicht unsere Situation der des 19. Jahrhunderts, als angesichts von Industrialisierung und Migration die Familien schon einmal überlastet waren und Bindungen zerrissen.</a:t>
            </a:r>
          </a:p>
          <a:p>
            <a:pPr marL="0" indent="0">
              <a:buNone/>
            </a:pPr>
            <a:endParaRPr lang="de-DE" sz="1800" dirty="0"/>
          </a:p>
        </p:txBody>
      </p:sp>
    </p:spTree>
    <p:extLst>
      <p:ext uri="{BB962C8B-B14F-4D97-AF65-F5344CB8AC3E}">
        <p14:creationId xmlns:p14="http://schemas.microsoft.com/office/powerpoint/2010/main" val="33949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728493"/>
            <a:ext cx="1931680" cy="4139648"/>
          </a:xfrm>
        </p:spPr>
        <p:txBody>
          <a:bodyPr>
            <a:normAutofit/>
          </a:bodyPr>
          <a:lstStyle/>
          <a:p>
            <a:r>
              <a:rPr lang="de-DE" dirty="0"/>
              <a:t>1. Kapitel  </a:t>
            </a:r>
          </a:p>
          <a:p>
            <a:r>
              <a:rPr lang="de-DE" dirty="0"/>
              <a:t>Wie Corona die Gemeinschaft fokussiert </a:t>
            </a:r>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8</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574525" y="1657471"/>
            <a:ext cx="6329778" cy="4139648"/>
          </a:xfrm>
        </p:spPr>
        <p:txBody>
          <a:bodyPr>
            <a:noAutofit/>
          </a:bodyPr>
          <a:lstStyle/>
          <a:p>
            <a:r>
              <a:rPr lang="de-DE" sz="1800" b="1" dirty="0"/>
              <a:t>Die „</a:t>
            </a:r>
            <a:r>
              <a:rPr lang="de-DE" sz="1800" b="1" dirty="0" err="1"/>
              <a:t>Caring</a:t>
            </a:r>
            <a:r>
              <a:rPr lang="de-DE" sz="1800" b="1" dirty="0"/>
              <a:t> Communitys“ sind zum internationalen Leitbegriff geworden, wenn es darum geht, auf regionaler und lokaler Ebene Verantwortungsstrukturen neu zu beleben.</a:t>
            </a:r>
            <a:r>
              <a:rPr lang="de-DE" sz="1800" dirty="0"/>
              <a:t> Für Menschen mit Behinderung, Kinder aus Armutsfamilien und demenzkranke Ältere, für Sterbende und Geflüchtete. </a:t>
            </a:r>
          </a:p>
          <a:p>
            <a:r>
              <a:rPr lang="de-DE" sz="1800" b="1" dirty="0"/>
              <a:t>Hannah Arendts Begriff der Mitverantwortung stellt den Zusammenhang zwischen Selbstsorge und Fürsorge her, aus dem die neuen Sorgenden Gemeinschaften leben. </a:t>
            </a:r>
            <a:r>
              <a:rPr lang="de-DE" sz="1800" dirty="0"/>
              <a:t>Mitverantwortung nimmt die Angewiesenheit des Menschen ernst und sucht das Glück des Lebens nicht nur in sich selbst - </a:t>
            </a:r>
            <a:r>
              <a:rPr lang="de-DE" sz="1800" b="1" dirty="0"/>
              <a:t>sie bleibt auf andere und den öffentlichen Raum ausgerichtet und ist insofern immer auch politisch. </a:t>
            </a:r>
          </a:p>
        </p:txBody>
      </p:sp>
    </p:spTree>
    <p:extLst>
      <p:ext uri="{BB962C8B-B14F-4D97-AF65-F5344CB8AC3E}">
        <p14:creationId xmlns:p14="http://schemas.microsoft.com/office/powerpoint/2010/main" val="403228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719615"/>
            <a:ext cx="1931680" cy="4139648"/>
          </a:xfrm>
        </p:spPr>
        <p:txBody>
          <a:bodyPr>
            <a:normAutofit/>
          </a:bodyPr>
          <a:lstStyle/>
          <a:p>
            <a:r>
              <a:rPr lang="de-DE" dirty="0"/>
              <a:t>1. Kapitel  </a:t>
            </a:r>
          </a:p>
          <a:p>
            <a:r>
              <a:rPr lang="de-DE" dirty="0"/>
              <a:t>Wie Corona die Gemeinschaft fokussiert </a:t>
            </a:r>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9</a:t>
            </a:fld>
            <a:endParaRPr kumimoji="0" lang="en-US" sz="1400" b="1" dirty="0">
              <a:solidFill>
                <a:srgbClr val="FFFFFF"/>
              </a:solidFill>
            </a:endParaRPr>
          </a:p>
        </p:txBody>
      </p:sp>
      <p:pic>
        <p:nvPicPr>
          <p:cNvPr id="8" name="Inhaltsplatzhalter 7">
            <a:extLst>
              <a:ext uri="{FF2B5EF4-FFF2-40B4-BE49-F238E27FC236}">
                <a16:creationId xmlns="" xmlns:a16="http://schemas.microsoft.com/office/drawing/2014/main" id="{08E70930-77CF-4CB6-B6DB-A8AB9E67C3B2}"/>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2722763" y="1719063"/>
            <a:ext cx="3105150" cy="4140200"/>
          </a:xfrm>
        </p:spPr>
      </p:pic>
    </p:spTree>
    <p:extLst>
      <p:ext uri="{BB962C8B-B14F-4D97-AF65-F5344CB8AC3E}">
        <p14:creationId xmlns:p14="http://schemas.microsoft.com/office/powerpoint/2010/main" val="8657872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lathea">
  <a:themeElements>
    <a:clrScheme name="Benutzerdefiniert 9">
      <a:dk1>
        <a:sysClr val="windowText" lastClr="000000"/>
      </a:dk1>
      <a:lt1>
        <a:sysClr val="window" lastClr="FFFFFF"/>
      </a:lt1>
      <a:dk2>
        <a:srgbClr val="CF921F"/>
      </a:dk2>
      <a:lt2>
        <a:srgbClr val="EBDDC3"/>
      </a:lt2>
      <a:accent1>
        <a:srgbClr val="CF921F"/>
      </a:accent1>
      <a:accent2>
        <a:srgbClr val="B0C227"/>
      </a:accent2>
      <a:accent3>
        <a:srgbClr val="A5AB81"/>
      </a:accent3>
      <a:accent4>
        <a:srgbClr val="D8B25C"/>
      </a:accent4>
      <a:accent5>
        <a:srgbClr val="7BA79D"/>
      </a:accent5>
      <a:accent6>
        <a:srgbClr val="968C8C"/>
      </a:accent6>
      <a:hlink>
        <a:srgbClr val="CF921F"/>
      </a:hlink>
      <a:folHlink>
        <a:srgbClr val="CF921F"/>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stP" id="{9A3F75BF-E3B1-4AC0-9EA4-4966F3B63EBD}" vid="{0B81CA8F-CA06-495A-8200-6926F41E7EA6}"/>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testP</Template>
  <TotalTime>0</TotalTime>
  <Words>2971</Words>
  <Application>Microsoft Office PowerPoint</Application>
  <PresentationFormat>Bildschirmpräsentation (4:3)</PresentationFormat>
  <Paragraphs>293</Paragraphs>
  <Slides>44</Slides>
  <Notes>37</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44</vt:i4>
      </vt:variant>
    </vt:vector>
  </HeadingPairs>
  <TitlesOfParts>
    <vt:vector size="51" baseType="lpstr">
      <vt:lpstr>Arial</vt:lpstr>
      <vt:lpstr>Calibri</vt:lpstr>
      <vt:lpstr>Calibri Light</vt:lpstr>
      <vt:lpstr>Wingdings</vt:lpstr>
      <vt:lpstr>Wingdings 2</vt:lpstr>
      <vt:lpstr>Galathea</vt:lpstr>
      <vt:lpstr>Benutzerdefiniertes Design</vt:lpstr>
      <vt:lpstr>Die neue Care-Kultur in Kirche und Nachbarschaft</vt:lpstr>
      <vt:lpstr>Die neue Care-Kultur in Kirche und Nachbarschaft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neue Care-Kultur in Kirche und Nachbarschaft</vt:lpstr>
      <vt:lpstr>Die neue Care-Kultur in Kirche und Nachbarschaft</vt:lpstr>
      <vt:lpstr>Vielen Dank für Ihre Aufmerksamkeit!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Diakonische Führung als Reflexivität</dc:title>
  <dc:creator>Cornelia Coenen-Mark</dc:creator>
  <cp:lastModifiedBy>Susanne Thomann</cp:lastModifiedBy>
  <cp:revision>51</cp:revision>
  <dcterms:created xsi:type="dcterms:W3CDTF">2019-11-15T10:12:15Z</dcterms:created>
  <dcterms:modified xsi:type="dcterms:W3CDTF">2020-10-15T06:35:01Z</dcterms:modified>
</cp:coreProperties>
</file>