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3"/>
  </p:notesMasterIdLst>
  <p:sldIdLst>
    <p:sldId id="256" r:id="rId3"/>
    <p:sldId id="370" r:id="rId4"/>
    <p:sldId id="616" r:id="rId5"/>
    <p:sldId id="618" r:id="rId6"/>
    <p:sldId id="617" r:id="rId7"/>
    <p:sldId id="558" r:id="rId8"/>
    <p:sldId id="620" r:id="rId9"/>
    <p:sldId id="621" r:id="rId10"/>
    <p:sldId id="641" r:id="rId11"/>
    <p:sldId id="622" r:id="rId12"/>
    <p:sldId id="623" r:id="rId13"/>
    <p:sldId id="624" r:id="rId14"/>
    <p:sldId id="625" r:id="rId15"/>
    <p:sldId id="626" r:id="rId16"/>
    <p:sldId id="627" r:id="rId17"/>
    <p:sldId id="628" r:id="rId18"/>
    <p:sldId id="639" r:id="rId19"/>
    <p:sldId id="640" r:id="rId20"/>
    <p:sldId id="630" r:id="rId21"/>
    <p:sldId id="631" r:id="rId22"/>
    <p:sldId id="636" r:id="rId23"/>
    <p:sldId id="633" r:id="rId24"/>
    <p:sldId id="634" r:id="rId25"/>
    <p:sldId id="642" r:id="rId26"/>
    <p:sldId id="643" r:id="rId27"/>
    <p:sldId id="635" r:id="rId28"/>
    <p:sldId id="644" r:id="rId29"/>
    <p:sldId id="475" r:id="rId30"/>
    <p:sldId id="550" r:id="rId31"/>
    <p:sldId id="55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nelia Coenen-Mark" initials="CC" lastIdx="1" clrIdx="0">
    <p:extLst>
      <p:ext uri="{19B8F6BF-5375-455C-9EA6-DF929625EA0E}">
        <p15:presenceInfo xmlns:p15="http://schemas.microsoft.com/office/powerpoint/2012/main" userId="a508337d2fd9e6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227"/>
    <a:srgbClr val="7F8E26"/>
    <a:srgbClr val="CF92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5" autoAdjust="0"/>
  </p:normalViewPr>
  <p:slideViewPr>
    <p:cSldViewPr snapToGrid="0" snapToObjects="1">
      <p:cViewPr varScale="1">
        <p:scale>
          <a:sx n="116" d="100"/>
          <a:sy n="116" d="100"/>
        </p:scale>
        <p:origin x="1500" y="90"/>
      </p:cViewPr>
      <p:guideLst>
        <p:guide orient="horz" pos="2160"/>
        <p:guide pos="2880"/>
      </p:guideLst>
    </p:cSldViewPr>
  </p:slideViewPr>
  <p:outlineViewPr>
    <p:cViewPr>
      <p:scale>
        <a:sx n="33" d="100"/>
        <a:sy n="33" d="100"/>
      </p:scale>
      <p:origin x="0" y="102"/>
    </p:cViewPr>
  </p:outlineViewPr>
  <p:notesTextViewPr>
    <p:cViewPr>
      <p:scale>
        <a:sx n="100" d="100"/>
        <a:sy n="100" d="100"/>
      </p:scale>
      <p:origin x="0" y="0"/>
    </p:cViewPr>
  </p:notesTextViewPr>
  <p:notesViewPr>
    <p:cSldViewPr snapToGrid="0" snapToObjects="1" showGuides="1">
      <p:cViewPr varScale="1">
        <p:scale>
          <a:sx n="53" d="100"/>
          <a:sy n="53" d="100"/>
        </p:scale>
        <p:origin x="284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E09AD-6876-4DD6-B6E8-E834A589CA9E}" type="datetimeFigureOut">
              <a:rPr lang="de-DE" smtClean="0"/>
              <a:t>15.10.2020</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71B11-3A21-434D-B880-47B795F87EA4}" type="slidenum">
              <a:rPr lang="de-DE" smtClean="0"/>
              <a:t>‹Nr.›</a:t>
            </a:fld>
            <a:endParaRPr lang="de-DE" dirty="0"/>
          </a:p>
        </p:txBody>
      </p:sp>
    </p:spTree>
    <p:extLst>
      <p:ext uri="{BB962C8B-B14F-4D97-AF65-F5344CB8AC3E}">
        <p14:creationId xmlns:p14="http://schemas.microsoft.com/office/powerpoint/2010/main" val="340541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3</a:t>
            </a:fld>
            <a:endParaRPr lang="de-DE" dirty="0"/>
          </a:p>
        </p:txBody>
      </p:sp>
    </p:spTree>
    <p:extLst>
      <p:ext uri="{BB962C8B-B14F-4D97-AF65-F5344CB8AC3E}">
        <p14:creationId xmlns:p14="http://schemas.microsoft.com/office/powerpoint/2010/main" val="163499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12</a:t>
            </a:fld>
            <a:endParaRPr lang="de-DE" dirty="0"/>
          </a:p>
        </p:txBody>
      </p:sp>
    </p:spTree>
    <p:extLst>
      <p:ext uri="{BB962C8B-B14F-4D97-AF65-F5344CB8AC3E}">
        <p14:creationId xmlns:p14="http://schemas.microsoft.com/office/powerpoint/2010/main" val="255609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13</a:t>
            </a:fld>
            <a:endParaRPr lang="de-DE" dirty="0"/>
          </a:p>
        </p:txBody>
      </p:sp>
    </p:spTree>
    <p:extLst>
      <p:ext uri="{BB962C8B-B14F-4D97-AF65-F5344CB8AC3E}">
        <p14:creationId xmlns:p14="http://schemas.microsoft.com/office/powerpoint/2010/main" val="291875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14</a:t>
            </a:fld>
            <a:endParaRPr lang="de-DE" dirty="0"/>
          </a:p>
        </p:txBody>
      </p:sp>
    </p:spTree>
    <p:extLst>
      <p:ext uri="{BB962C8B-B14F-4D97-AF65-F5344CB8AC3E}">
        <p14:creationId xmlns:p14="http://schemas.microsoft.com/office/powerpoint/2010/main" val="276409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15</a:t>
            </a:fld>
            <a:endParaRPr lang="de-DE" dirty="0"/>
          </a:p>
        </p:txBody>
      </p:sp>
    </p:spTree>
    <p:extLst>
      <p:ext uri="{BB962C8B-B14F-4D97-AF65-F5344CB8AC3E}">
        <p14:creationId xmlns:p14="http://schemas.microsoft.com/office/powerpoint/2010/main" val="365110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16</a:t>
            </a:fld>
            <a:endParaRPr lang="de-DE" dirty="0"/>
          </a:p>
        </p:txBody>
      </p:sp>
    </p:spTree>
    <p:extLst>
      <p:ext uri="{BB962C8B-B14F-4D97-AF65-F5344CB8AC3E}">
        <p14:creationId xmlns:p14="http://schemas.microsoft.com/office/powerpoint/2010/main" val="25483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17</a:t>
            </a:fld>
            <a:endParaRPr lang="de-DE" dirty="0"/>
          </a:p>
        </p:txBody>
      </p:sp>
    </p:spTree>
    <p:extLst>
      <p:ext uri="{BB962C8B-B14F-4D97-AF65-F5344CB8AC3E}">
        <p14:creationId xmlns:p14="http://schemas.microsoft.com/office/powerpoint/2010/main" val="3041713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18</a:t>
            </a:fld>
            <a:endParaRPr lang="de-DE" dirty="0"/>
          </a:p>
        </p:txBody>
      </p:sp>
    </p:spTree>
    <p:extLst>
      <p:ext uri="{BB962C8B-B14F-4D97-AF65-F5344CB8AC3E}">
        <p14:creationId xmlns:p14="http://schemas.microsoft.com/office/powerpoint/2010/main" val="1381754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19</a:t>
            </a:fld>
            <a:endParaRPr lang="de-DE" dirty="0"/>
          </a:p>
        </p:txBody>
      </p:sp>
    </p:spTree>
    <p:extLst>
      <p:ext uri="{BB962C8B-B14F-4D97-AF65-F5344CB8AC3E}">
        <p14:creationId xmlns:p14="http://schemas.microsoft.com/office/powerpoint/2010/main" val="2882310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20</a:t>
            </a:fld>
            <a:endParaRPr lang="de-DE" dirty="0"/>
          </a:p>
        </p:txBody>
      </p:sp>
    </p:spTree>
    <p:extLst>
      <p:ext uri="{BB962C8B-B14F-4D97-AF65-F5344CB8AC3E}">
        <p14:creationId xmlns:p14="http://schemas.microsoft.com/office/powerpoint/2010/main" val="370585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21</a:t>
            </a:fld>
            <a:endParaRPr lang="de-DE" dirty="0"/>
          </a:p>
        </p:txBody>
      </p:sp>
    </p:spTree>
    <p:extLst>
      <p:ext uri="{BB962C8B-B14F-4D97-AF65-F5344CB8AC3E}">
        <p14:creationId xmlns:p14="http://schemas.microsoft.com/office/powerpoint/2010/main" val="313394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4</a:t>
            </a:fld>
            <a:endParaRPr lang="de-DE" dirty="0"/>
          </a:p>
        </p:txBody>
      </p:sp>
    </p:spTree>
    <p:extLst>
      <p:ext uri="{BB962C8B-B14F-4D97-AF65-F5344CB8AC3E}">
        <p14:creationId xmlns:p14="http://schemas.microsoft.com/office/powerpoint/2010/main" val="48390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22</a:t>
            </a:fld>
            <a:endParaRPr lang="de-DE" dirty="0"/>
          </a:p>
        </p:txBody>
      </p:sp>
    </p:spTree>
    <p:extLst>
      <p:ext uri="{BB962C8B-B14F-4D97-AF65-F5344CB8AC3E}">
        <p14:creationId xmlns:p14="http://schemas.microsoft.com/office/powerpoint/2010/main" val="1410922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23</a:t>
            </a:fld>
            <a:endParaRPr lang="de-DE" dirty="0"/>
          </a:p>
        </p:txBody>
      </p:sp>
    </p:spTree>
    <p:extLst>
      <p:ext uri="{BB962C8B-B14F-4D97-AF65-F5344CB8AC3E}">
        <p14:creationId xmlns:p14="http://schemas.microsoft.com/office/powerpoint/2010/main" val="1855025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24</a:t>
            </a:fld>
            <a:endParaRPr lang="de-DE" dirty="0"/>
          </a:p>
        </p:txBody>
      </p:sp>
    </p:spTree>
    <p:extLst>
      <p:ext uri="{BB962C8B-B14F-4D97-AF65-F5344CB8AC3E}">
        <p14:creationId xmlns:p14="http://schemas.microsoft.com/office/powerpoint/2010/main" val="1336376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25</a:t>
            </a:fld>
            <a:endParaRPr lang="de-DE" dirty="0"/>
          </a:p>
        </p:txBody>
      </p:sp>
    </p:spTree>
    <p:extLst>
      <p:ext uri="{BB962C8B-B14F-4D97-AF65-F5344CB8AC3E}">
        <p14:creationId xmlns:p14="http://schemas.microsoft.com/office/powerpoint/2010/main" val="266957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26</a:t>
            </a:fld>
            <a:endParaRPr lang="de-DE" dirty="0"/>
          </a:p>
        </p:txBody>
      </p:sp>
    </p:spTree>
    <p:extLst>
      <p:ext uri="{BB962C8B-B14F-4D97-AF65-F5344CB8AC3E}">
        <p14:creationId xmlns:p14="http://schemas.microsoft.com/office/powerpoint/2010/main" val="1459219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27</a:t>
            </a:fld>
            <a:endParaRPr lang="de-DE" dirty="0"/>
          </a:p>
        </p:txBody>
      </p:sp>
    </p:spTree>
    <p:extLst>
      <p:ext uri="{BB962C8B-B14F-4D97-AF65-F5344CB8AC3E}">
        <p14:creationId xmlns:p14="http://schemas.microsoft.com/office/powerpoint/2010/main" val="237283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5</a:t>
            </a:fld>
            <a:endParaRPr lang="de-DE" dirty="0"/>
          </a:p>
        </p:txBody>
      </p:sp>
    </p:spTree>
    <p:extLst>
      <p:ext uri="{BB962C8B-B14F-4D97-AF65-F5344CB8AC3E}">
        <p14:creationId xmlns:p14="http://schemas.microsoft.com/office/powerpoint/2010/main" val="278448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6</a:t>
            </a:fld>
            <a:endParaRPr lang="de-DE" dirty="0"/>
          </a:p>
        </p:txBody>
      </p:sp>
    </p:spTree>
    <p:extLst>
      <p:ext uri="{BB962C8B-B14F-4D97-AF65-F5344CB8AC3E}">
        <p14:creationId xmlns:p14="http://schemas.microsoft.com/office/powerpoint/2010/main" val="2999607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7</a:t>
            </a:fld>
            <a:endParaRPr lang="de-DE" dirty="0"/>
          </a:p>
        </p:txBody>
      </p:sp>
    </p:spTree>
    <p:extLst>
      <p:ext uri="{BB962C8B-B14F-4D97-AF65-F5344CB8AC3E}">
        <p14:creationId xmlns:p14="http://schemas.microsoft.com/office/powerpoint/2010/main" val="362741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8</a:t>
            </a:fld>
            <a:endParaRPr lang="de-DE" dirty="0"/>
          </a:p>
        </p:txBody>
      </p:sp>
    </p:spTree>
    <p:extLst>
      <p:ext uri="{BB962C8B-B14F-4D97-AF65-F5344CB8AC3E}">
        <p14:creationId xmlns:p14="http://schemas.microsoft.com/office/powerpoint/2010/main" val="4048879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9</a:t>
            </a:fld>
            <a:endParaRPr lang="de-DE" dirty="0"/>
          </a:p>
        </p:txBody>
      </p:sp>
    </p:spTree>
    <p:extLst>
      <p:ext uri="{BB962C8B-B14F-4D97-AF65-F5344CB8AC3E}">
        <p14:creationId xmlns:p14="http://schemas.microsoft.com/office/powerpoint/2010/main" val="307899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10</a:t>
            </a:fld>
            <a:endParaRPr lang="de-DE" dirty="0"/>
          </a:p>
        </p:txBody>
      </p:sp>
    </p:spTree>
    <p:extLst>
      <p:ext uri="{BB962C8B-B14F-4D97-AF65-F5344CB8AC3E}">
        <p14:creationId xmlns:p14="http://schemas.microsoft.com/office/powerpoint/2010/main" val="303092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8C71B11-3A21-434D-B880-47B795F87EA4}" type="slidenum">
              <a:rPr lang="de-DE" smtClean="0"/>
              <a:t>11</a:t>
            </a:fld>
            <a:endParaRPr lang="de-DE" dirty="0"/>
          </a:p>
        </p:txBody>
      </p:sp>
    </p:spTree>
    <p:extLst>
      <p:ext uri="{BB962C8B-B14F-4D97-AF65-F5344CB8AC3E}">
        <p14:creationId xmlns:p14="http://schemas.microsoft.com/office/powerpoint/2010/main" val="367176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er">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609600" y="1752600"/>
            <a:ext cx="1600200" cy="4139648"/>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de-DE"/>
              <a:t>Mastertextformat bearbeiten</a:t>
            </a:r>
          </a:p>
        </p:txBody>
      </p:sp>
      <p:sp>
        <p:nvSpPr>
          <p:cNvPr id="9" name="Inhaltsplatzhalter 8"/>
          <p:cNvSpPr>
            <a:spLocks noGrp="1"/>
          </p:cNvSpPr>
          <p:nvPr>
            <p:ph sz="quarter" idx="1"/>
          </p:nvPr>
        </p:nvSpPr>
        <p:spPr>
          <a:xfrm>
            <a:off x="2362200" y="1752601"/>
            <a:ext cx="6400800" cy="4139648"/>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pic>
        <p:nvPicPr>
          <p:cNvPr id="16" name="Bild 15"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7" name="Gerade Verbindung 16"/>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
        <p:nvSpPr>
          <p:cNvPr id="8" name="Titel 1">
            <a:extLst>
              <a:ext uri="{FF2B5EF4-FFF2-40B4-BE49-F238E27FC236}">
                <a16:creationId xmlns="" xmlns:a16="http://schemas.microsoft.com/office/drawing/2014/main" id="{54EFF85B-062C-4EB2-9804-56088CC0B8EA}"/>
              </a:ext>
            </a:extLst>
          </p:cNvPr>
          <p:cNvSpPr txBox="1">
            <a:spLocks/>
          </p:cNvSpPr>
          <p:nvPr userDrawn="1"/>
        </p:nvSpPr>
        <p:spPr>
          <a:xfrm>
            <a:off x="497308" y="175078"/>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de-DE" sz="2800" b="0" baseline="0" dirty="0"/>
              <a:t>Die neue Care-Kultur in Kirche und Nachbarschaft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B3B4D69-6ECE-4A54-915A-3FBA68FEF821}"/>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 xmlns:a16="http://schemas.microsoft.com/office/drawing/2014/main" id="{F26EA716-577D-4268-89FC-BC6F561B59A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5DBF479D-61D5-48A4-B833-BF369CCF5ADF}"/>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068BB9FB-767E-4B37-9E5D-3BF60EE6D9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3A187536-9734-4D40-990B-0B039391B76E}"/>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343718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3D4A1DB-3118-4AA6-BBC7-3FD8AC32677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AE61F104-2AE6-4FD7-9F30-03A9E604D3F9}"/>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 xmlns:a16="http://schemas.microsoft.com/office/drawing/2014/main" id="{3BF93EB7-6BB5-46AD-BBF5-1AF5F0274B2E}"/>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 xmlns:a16="http://schemas.microsoft.com/office/drawing/2014/main" id="{7B82FF0F-714F-47B3-91E0-EB4C3CDA489F}"/>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6" name="Fußzeilenplatzhalter 5">
            <a:extLst>
              <a:ext uri="{FF2B5EF4-FFF2-40B4-BE49-F238E27FC236}">
                <a16:creationId xmlns="" xmlns:a16="http://schemas.microsoft.com/office/drawing/2014/main" id="{46652920-0EFE-49C8-AD9A-323F10B11D9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A66D0341-F5F2-4DCE-86E6-5DD8C239A24B}"/>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67297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8DD28F-9FAD-421D-BC1C-AF54C29CA98D}"/>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 xmlns:a16="http://schemas.microsoft.com/office/drawing/2014/main" id="{30AB2F08-4F58-4C24-A9C3-685E4989076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A96D26D9-5394-4420-82C8-46C0EF168A6A}"/>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 xmlns:a16="http://schemas.microsoft.com/office/drawing/2014/main" id="{84E8B436-918C-42C7-9000-CB6FB2AF94F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B994B7CB-D5D4-4B2B-892E-4E0FFDB05593}"/>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 xmlns:a16="http://schemas.microsoft.com/office/drawing/2014/main" id="{EFBFA6C5-C0DD-4983-BAC3-EF471EB43047}"/>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8" name="Fußzeilenplatzhalter 7">
            <a:extLst>
              <a:ext uri="{FF2B5EF4-FFF2-40B4-BE49-F238E27FC236}">
                <a16:creationId xmlns="" xmlns:a16="http://schemas.microsoft.com/office/drawing/2014/main" id="{3B387945-92F0-4E19-8330-166644F1D84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 xmlns:a16="http://schemas.microsoft.com/office/drawing/2014/main" id="{ED50274B-596F-4D0C-A230-14BA97026DCE}"/>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227397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B34A957-F51E-4F9C-BBBB-97EB7074802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 xmlns:a16="http://schemas.microsoft.com/office/drawing/2014/main" id="{19E65EC4-742A-4383-8CE1-B4D7805EE7DB}"/>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4" name="Fußzeilenplatzhalter 3">
            <a:extLst>
              <a:ext uri="{FF2B5EF4-FFF2-40B4-BE49-F238E27FC236}">
                <a16:creationId xmlns="" xmlns:a16="http://schemas.microsoft.com/office/drawing/2014/main" id="{C064F8B5-9605-478E-9C0A-EACF05D8729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 xmlns:a16="http://schemas.microsoft.com/office/drawing/2014/main" id="{27FF7B11-7ED7-47D8-A7A6-60FB837AD6E8}"/>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236882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14966D0F-F88A-4A37-BE8E-BC3C3DBE589E}"/>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3" name="Fußzeilenplatzhalter 2">
            <a:extLst>
              <a:ext uri="{FF2B5EF4-FFF2-40B4-BE49-F238E27FC236}">
                <a16:creationId xmlns="" xmlns:a16="http://schemas.microsoft.com/office/drawing/2014/main" id="{D90149EA-E242-4D13-8825-0FF3845577A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 xmlns:a16="http://schemas.microsoft.com/office/drawing/2014/main" id="{63FA5BCB-D77C-4D6F-8B9F-53B2C9AFCB25}"/>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3145649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E30D2FD-EF7D-4865-9E3B-73E01A3ACDA0}"/>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 xmlns:a16="http://schemas.microsoft.com/office/drawing/2014/main" id="{A33BBF34-B0ED-4302-AE3B-F6D8A6ADC50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 xmlns:a16="http://schemas.microsoft.com/office/drawing/2014/main" id="{AFF8E43C-45E5-46E7-895A-EFAE6514FD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2EAFF4B7-7037-4A21-A897-430A29331077}"/>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6" name="Fußzeilenplatzhalter 5">
            <a:extLst>
              <a:ext uri="{FF2B5EF4-FFF2-40B4-BE49-F238E27FC236}">
                <a16:creationId xmlns="" xmlns:a16="http://schemas.microsoft.com/office/drawing/2014/main" id="{3C0A6EAC-AEC7-4109-AD0A-D788784F9ED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2EF9EEA7-B3BE-4792-B0D1-46C2F0AFEDC5}"/>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287097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789DF2A-4FA1-41F4-9BA3-90A22BF5562B}"/>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 xmlns:a16="http://schemas.microsoft.com/office/drawing/2014/main" id="{C45DA480-2164-471C-9FF5-7BC9B5B642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 xmlns:a16="http://schemas.microsoft.com/office/drawing/2014/main" id="{152FC54B-0324-4474-8169-075B7F63C5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00A9780E-C782-4E27-90D5-73CF7815CE47}"/>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6" name="Fußzeilenplatzhalter 5">
            <a:extLst>
              <a:ext uri="{FF2B5EF4-FFF2-40B4-BE49-F238E27FC236}">
                <a16:creationId xmlns="" xmlns:a16="http://schemas.microsoft.com/office/drawing/2014/main" id="{EA369E3B-259D-419D-A635-459167CA7C5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 xmlns:a16="http://schemas.microsoft.com/office/drawing/2014/main" id="{42DF1412-E391-4FF3-928C-8325DCC683CD}"/>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841837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032373-09ED-4CE8-B2D3-A875812F6E9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 xmlns:a16="http://schemas.microsoft.com/office/drawing/2014/main" id="{1FE5EC06-1052-4B68-9D73-26D65131348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38EB4D73-09D9-4397-8BA4-C4A82C639FA3}"/>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39EA9372-302B-493F-97F5-5465EE6F52B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92A8F2EA-7C5B-44EE-9BF5-0E4EA32ECD8C}"/>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244896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08D5C99C-149A-456E-AA8D-871FC0D1861A}"/>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 xmlns:a16="http://schemas.microsoft.com/office/drawing/2014/main" id="{CFB2F499-2710-4FD0-B1A7-1B281E3A5A72}"/>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71B9B829-06E5-4586-A7BD-9E51898C0408}"/>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982B35B5-C3D4-4DC7-8092-72A1AE404EF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F658B862-95B9-4B70-B457-72FA947522A0}"/>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9720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bg>
      <p:bgRef idx="1001">
        <a:schemeClr val="bg2"/>
      </p:bgRef>
    </p:bg>
    <p:spTree>
      <p:nvGrpSpPr>
        <p:cNvPr id="1" name=""/>
        <p:cNvGrpSpPr/>
        <p:nvPr/>
      </p:nvGrpSpPr>
      <p:grpSpPr>
        <a:xfrm>
          <a:off x="0" y="0"/>
          <a:ext cx="0" cy="0"/>
          <a:chOff x="0" y="0"/>
          <a:chExt cx="0" cy="0"/>
        </a:xfrm>
      </p:grpSpPr>
      <p:sp>
        <p:nvSpPr>
          <p:cNvPr id="2" name="Rechteck 1"/>
          <p:cNvSpPr/>
          <p:nvPr userDrawn="1"/>
        </p:nvSpPr>
        <p:spPr>
          <a:xfrm>
            <a:off x="-9144" y="0"/>
            <a:ext cx="9153144" cy="6858000"/>
          </a:xfrm>
          <a:prstGeom prst="rect">
            <a:avLst/>
          </a:prstGeom>
          <a:gradFill flip="none" rotWithShape="1">
            <a:gsLst>
              <a:gs pos="0">
                <a:schemeClr val="accent1"/>
              </a:gs>
              <a:gs pos="100000">
                <a:srgbClr val="B0C22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7" name="Rechteck 6"/>
          <p:cNvSpPr/>
          <p:nvPr/>
        </p:nvSpPr>
        <p:spPr bwMode="white">
          <a:xfrm>
            <a:off x="0" y="5971032"/>
            <a:ext cx="9144000" cy="8869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hteck 9"/>
          <p:cNvSpPr/>
          <p:nvPr/>
        </p:nvSpPr>
        <p:spPr>
          <a:xfrm>
            <a:off x="-9144" y="6053328"/>
            <a:ext cx="2142744" cy="80467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 7"/>
          <p:cNvSpPr>
            <a:spLocks noGrp="1"/>
          </p:cNvSpPr>
          <p:nvPr>
            <p:ph type="ctrTitle" hasCustomPrompt="1"/>
          </p:nvPr>
        </p:nvSpPr>
        <p:spPr>
          <a:xfrm>
            <a:off x="1758544" y="2027756"/>
            <a:ext cx="7385456" cy="2802487"/>
          </a:xfrm>
        </p:spPr>
        <p:txBody>
          <a:bodyPr anchor="b"/>
          <a:lstStyle>
            <a:lvl1pPr>
              <a:defRPr cap="all" baseline="0">
                <a:solidFill>
                  <a:schemeClr val="tx1"/>
                </a:solidFill>
              </a:defRPr>
            </a:lvl1pPr>
          </a:lstStyle>
          <a:p>
            <a:r>
              <a:rPr kumimoji="0" lang="de-DE" dirty="0"/>
              <a:t>Verantwortung </a:t>
            </a:r>
            <a:br>
              <a:rPr kumimoji="0" lang="de-DE" dirty="0"/>
            </a:br>
            <a:r>
              <a:rPr kumimoji="0" lang="de-DE" dirty="0"/>
              <a:t>der Kirchengemeinde </a:t>
            </a:r>
            <a:br>
              <a:rPr kumimoji="0" lang="de-DE" dirty="0"/>
            </a:br>
            <a:r>
              <a:rPr kumimoji="0" lang="de-DE" dirty="0"/>
              <a:t>für das Quartier </a:t>
            </a:r>
            <a:endParaRPr kumimoji="0" lang="en-US" dirty="0"/>
          </a:p>
        </p:txBody>
      </p:sp>
      <p:sp>
        <p:nvSpPr>
          <p:cNvPr id="9" name="Untertitel 8"/>
          <p:cNvSpPr>
            <a:spLocks noGrp="1"/>
          </p:cNvSpPr>
          <p:nvPr>
            <p:ph type="subTitle" idx="1"/>
          </p:nvPr>
        </p:nvSpPr>
        <p:spPr>
          <a:xfrm>
            <a:off x="2240280" y="6050036"/>
            <a:ext cx="6903720" cy="807963"/>
          </a:xfrm>
          <a:solidFill>
            <a:srgbClr val="CF921F"/>
          </a:solid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Master-Untertitelformat bearbeiten</a:t>
            </a:r>
            <a:endParaRPr kumimoji="0" lang="en-US" dirty="0"/>
          </a:p>
        </p:txBody>
      </p:sp>
      <p:sp>
        <p:nvSpPr>
          <p:cNvPr id="28" name="Datumsplatzhalter 27"/>
          <p:cNvSpPr>
            <a:spLocks noGrp="1"/>
          </p:cNvSpPr>
          <p:nvPr>
            <p:ph type="dt" sz="half" idx="10"/>
          </p:nvPr>
        </p:nvSpPr>
        <p:spPr>
          <a:xfrm>
            <a:off x="76200" y="6199062"/>
            <a:ext cx="2057400" cy="685800"/>
          </a:xfrm>
          <a:prstGeom prst="rect">
            <a:avLst/>
          </a:prstGeo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pic>
        <p:nvPicPr>
          <p:cNvPr id="3" name="Bild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1663" y="285247"/>
            <a:ext cx="6295813" cy="232879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ext">
    <p:spTree>
      <p:nvGrpSpPr>
        <p:cNvPr id="1" name=""/>
        <p:cNvGrpSpPr/>
        <p:nvPr/>
      </p:nvGrpSpPr>
      <p:grpSpPr>
        <a:xfrm>
          <a:off x="0" y="0"/>
          <a:ext cx="0" cy="0"/>
          <a:chOff x="0" y="0"/>
          <a:chExt cx="0" cy="0"/>
        </a:xfrm>
      </p:grpSpPr>
      <p:pic>
        <p:nvPicPr>
          <p:cNvPr id="3" name="Bild 2"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0" name="Gerade Verbindung 9"/>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Textplatzhalter 20"/>
          <p:cNvSpPr>
            <a:spLocks noGrp="1"/>
          </p:cNvSpPr>
          <p:nvPr>
            <p:ph type="body" sz="quarter" idx="13"/>
          </p:nvPr>
        </p:nvSpPr>
        <p:spPr>
          <a:xfrm>
            <a:off x="612775" y="1600200"/>
            <a:ext cx="8277225"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4"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
        <p:nvSpPr>
          <p:cNvPr id="8" name="Titel 1"/>
          <p:cNvSpPr txBox="1">
            <a:spLocks/>
          </p:cNvSpPr>
          <p:nvPr userDrawn="1"/>
        </p:nvSpPr>
        <p:spPr>
          <a:xfrm>
            <a:off x="570195" y="335565"/>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de-DE" sz="2800" b="1" dirty="0"/>
          </a:p>
        </p:txBody>
      </p:sp>
      <p:sp>
        <p:nvSpPr>
          <p:cNvPr id="7" name="Titel 1">
            <a:extLst>
              <a:ext uri="{FF2B5EF4-FFF2-40B4-BE49-F238E27FC236}">
                <a16:creationId xmlns="" xmlns:a16="http://schemas.microsoft.com/office/drawing/2014/main" id="{D459CA9F-F662-407C-A5FE-867624F01264}"/>
              </a:ext>
            </a:extLst>
          </p:cNvPr>
          <p:cNvSpPr>
            <a:spLocks noGrp="1"/>
          </p:cNvSpPr>
          <p:nvPr>
            <p:ph type="title" hasCustomPrompt="1"/>
          </p:nvPr>
        </p:nvSpPr>
        <p:spPr>
          <a:xfrm>
            <a:off x="476860" y="165945"/>
            <a:ext cx="8549054" cy="990600"/>
          </a:xfrm>
        </p:spPr>
        <p:txBody>
          <a:bodyPr>
            <a:noAutofit/>
          </a:bodyPr>
          <a:lstStyle>
            <a:lvl1pPr>
              <a:defRPr sz="2800" baseline="0"/>
            </a:lvl1pPr>
          </a:lstStyle>
          <a:p>
            <a:r>
              <a:rPr kumimoji="0" lang="de-DE" dirty="0"/>
              <a:t>Die neue Care-Kultur in Kirche und Nachbarschaft</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_Grafiken etc.">
    <p:spTree>
      <p:nvGrpSpPr>
        <p:cNvPr id="1" name=""/>
        <p:cNvGrpSpPr/>
        <p:nvPr/>
      </p:nvGrpSpPr>
      <p:grpSpPr>
        <a:xfrm>
          <a:off x="0" y="0"/>
          <a:ext cx="0" cy="0"/>
          <a:chOff x="0" y="0"/>
          <a:chExt cx="0" cy="0"/>
        </a:xfrm>
      </p:grpSpPr>
      <p:sp>
        <p:nvSpPr>
          <p:cNvPr id="8" name="Inhaltsplatzhalter 7"/>
          <p:cNvSpPr>
            <a:spLocks noGrp="1"/>
          </p:cNvSpPr>
          <p:nvPr>
            <p:ph sz="quarter" idx="1"/>
          </p:nvPr>
        </p:nvSpPr>
        <p:spPr>
          <a:xfrm>
            <a:off x="612648" y="1600200"/>
            <a:ext cx="8153400" cy="4287706"/>
          </a:xfrm>
        </p:spPr>
        <p:txBody>
          <a:bodyPr/>
          <a:lstStyle/>
          <a:p>
            <a:pPr lvl="0" eaLnBrk="1" latinLnBrk="0" hangingPunct="1"/>
            <a:r>
              <a:rPr lang="de-DE" dirty="0"/>
              <a:t>Mastertextformat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2" name="Fußzeilenplatzhalter 4"/>
          <p:cNvSpPr>
            <a:spLocks noGrp="1"/>
          </p:cNvSpPr>
          <p:nvPr>
            <p:ph type="ftr" sz="quarter" idx="11"/>
          </p:nvPr>
        </p:nvSpPr>
        <p:spPr>
          <a:xfrm>
            <a:off x="2116812" y="4430274"/>
            <a:ext cx="4823775" cy="365319"/>
          </a:xfrm>
          <a:prstGeom prst="rect">
            <a:avLst/>
          </a:prstGeom>
        </p:spPr>
        <p:txBody>
          <a:bodyPr/>
          <a:lstStyle>
            <a:lvl1pPr algn="l">
              <a:defRPr sz="1300">
                <a:solidFill>
                  <a:srgbClr val="CF921F"/>
                </a:solidFill>
              </a:defRPr>
            </a:lvl1pPr>
          </a:lstStyle>
          <a:p>
            <a:r>
              <a:rPr lang="en-US" dirty="0"/>
              <a:t>www.seeele-und-sorge.deCornelia Coenen-Marx, OKR a.D.</a:t>
            </a:r>
          </a:p>
        </p:txBody>
      </p:sp>
      <p:pic>
        <p:nvPicPr>
          <p:cNvPr id="13" name="Bild 12"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4" name="Gerade Verbindung 13"/>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
        <p:nvSpPr>
          <p:cNvPr id="7" name="Titel 1">
            <a:extLst>
              <a:ext uri="{FF2B5EF4-FFF2-40B4-BE49-F238E27FC236}">
                <a16:creationId xmlns="" xmlns:a16="http://schemas.microsoft.com/office/drawing/2014/main" id="{8590F0CB-7D12-43BA-B4A0-28D5571691F1}"/>
              </a:ext>
            </a:extLst>
          </p:cNvPr>
          <p:cNvSpPr>
            <a:spLocks noGrp="1"/>
          </p:cNvSpPr>
          <p:nvPr>
            <p:ph type="title" hasCustomPrompt="1"/>
          </p:nvPr>
        </p:nvSpPr>
        <p:spPr>
          <a:xfrm>
            <a:off x="414821" y="183871"/>
            <a:ext cx="8549054" cy="990600"/>
          </a:xfrm>
        </p:spPr>
        <p:txBody>
          <a:bodyPr>
            <a:noAutofit/>
          </a:bodyPr>
          <a:lstStyle>
            <a:lvl1pPr>
              <a:defRPr sz="2800" baseline="0"/>
            </a:lvl1pPr>
          </a:lstStyle>
          <a:p>
            <a:r>
              <a:rPr kumimoji="0" lang="de-DE" dirty="0"/>
              <a:t>Die neue Care-Kultur in Kirche und Nachbarschaft </a:t>
            </a:r>
            <a:endParaRPr kumimoji="0" lang="en-US" dirty="0"/>
          </a:p>
        </p:txBody>
      </p:sp>
    </p:spTree>
    <p:extLst>
      <p:ext uri="{BB962C8B-B14F-4D97-AF65-F5344CB8AC3E}">
        <p14:creationId xmlns:p14="http://schemas.microsoft.com/office/powerpoint/2010/main" val="427558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2-Spalten">
    <p:spTree>
      <p:nvGrpSpPr>
        <p:cNvPr id="1" name=""/>
        <p:cNvGrpSpPr/>
        <p:nvPr/>
      </p:nvGrpSpPr>
      <p:grpSpPr>
        <a:xfrm>
          <a:off x="0" y="0"/>
          <a:ext cx="0" cy="0"/>
          <a:chOff x="0" y="0"/>
          <a:chExt cx="0" cy="0"/>
        </a:xfrm>
      </p:grpSpPr>
      <p:sp>
        <p:nvSpPr>
          <p:cNvPr id="11" name="Inhaltsplatzhalter 10"/>
          <p:cNvSpPr>
            <a:spLocks noGrp="1"/>
          </p:cNvSpPr>
          <p:nvPr>
            <p:ph sz="quarter" idx="2"/>
          </p:nvPr>
        </p:nvSpPr>
        <p:spPr>
          <a:xfrm>
            <a:off x="609600" y="2438400"/>
            <a:ext cx="3886200" cy="3423851"/>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4800600" y="2438400"/>
            <a:ext cx="3886200" cy="3423851"/>
          </a:xfrm>
        </p:spPr>
        <p:txBody>
          <a:bodyPr/>
          <a:lstStyle/>
          <a:p>
            <a:pPr lvl="0" eaLnBrk="1" latinLnBrk="0" hangingPunct="1"/>
            <a:r>
              <a:rPr lang="de-DE"/>
              <a:t>Mastertextformat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6" name="Textplatzhalt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de-DE"/>
              <a:t>Mastertextformat bearbeiten</a:t>
            </a:r>
          </a:p>
        </p:txBody>
      </p:sp>
      <p:sp>
        <p:nvSpPr>
          <p:cNvPr id="15" name="Textplatzhalt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de-DE"/>
              <a:t>Mastertextformat bearbeiten</a:t>
            </a:r>
          </a:p>
        </p:txBody>
      </p:sp>
      <p:sp>
        <p:nvSpPr>
          <p:cNvPr id="21" name="Titel 1"/>
          <p:cNvSpPr>
            <a:spLocks noGrp="1"/>
          </p:cNvSpPr>
          <p:nvPr>
            <p:ph type="title" hasCustomPrompt="1"/>
          </p:nvPr>
        </p:nvSpPr>
        <p:spPr>
          <a:xfrm>
            <a:off x="459750" y="176906"/>
            <a:ext cx="8549054" cy="990600"/>
          </a:xfrm>
        </p:spPr>
        <p:txBody>
          <a:bodyPr>
            <a:noAutofit/>
          </a:bodyPr>
          <a:lstStyle>
            <a:lvl1pPr>
              <a:defRPr sz="2800" baseline="0"/>
            </a:lvl1pPr>
          </a:lstStyle>
          <a:p>
            <a:r>
              <a:rPr kumimoji="0" lang="de-DE" dirty="0"/>
              <a:t>Die neue Care-Kultur in Kirche und Nachbarschaft </a:t>
            </a:r>
            <a:endParaRPr kumimoji="0" lang="en-US" dirty="0"/>
          </a:p>
        </p:txBody>
      </p:sp>
      <p:pic>
        <p:nvPicPr>
          <p:cNvPr id="24" name="Bild 23"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25" name="Gerade Verbindung 24"/>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Foliennummernplatzhalter 22"/>
          <p:cNvSpPr>
            <a:spLocks noGrp="1"/>
          </p:cNvSpPr>
          <p:nvPr>
            <p:ph type="sldNum" sz="quarter" idx="10"/>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16" name="Bild 15"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7" name="Gerade Verbindung 16"/>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Rechteck 17"/>
          <p:cNvSpPr/>
          <p:nvPr userDrawn="1"/>
        </p:nvSpPr>
        <p:spPr>
          <a:xfrm>
            <a:off x="0" y="0"/>
            <a:ext cx="9153144" cy="5887906"/>
          </a:xfrm>
          <a:prstGeom prst="rect">
            <a:avLst/>
          </a:prstGeom>
          <a:gradFill flip="none" rotWithShape="1">
            <a:gsLst>
              <a:gs pos="0">
                <a:schemeClr val="accent1"/>
              </a:gs>
              <a:gs pos="100000">
                <a:srgbClr val="B0C227"/>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Titel 1"/>
          <p:cNvSpPr>
            <a:spLocks noGrp="1"/>
          </p:cNvSpPr>
          <p:nvPr>
            <p:ph type="title"/>
          </p:nvPr>
        </p:nvSpPr>
        <p:spPr>
          <a:xfrm>
            <a:off x="609599" y="372002"/>
            <a:ext cx="8153400" cy="5169557"/>
          </a:xfrm>
        </p:spPr>
        <p:txBody>
          <a:bodyPr/>
          <a:lstStyle>
            <a:lvl1pPr algn="ctr">
              <a:defRPr>
                <a:solidFill>
                  <a:schemeClr val="bg1"/>
                </a:solidFill>
              </a:defRPr>
            </a:lvl1pPr>
          </a:lstStyle>
          <a:p>
            <a:r>
              <a:rPr kumimoji="0" lang="de-DE"/>
              <a:t>Mastertitelformat bearbeiten</a:t>
            </a:r>
            <a:endParaRPr kumimoji="0" lang="en-US" dirty="0"/>
          </a:p>
        </p:txBody>
      </p:sp>
    </p:spTree>
    <p:extLst>
      <p:ext uri="{BB962C8B-B14F-4D97-AF65-F5344CB8AC3E}">
        <p14:creationId xmlns:p14="http://schemas.microsoft.com/office/powerpoint/2010/main" val="411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 Text">
    <p:spTree>
      <p:nvGrpSpPr>
        <p:cNvPr id="1" name=""/>
        <p:cNvGrpSpPr/>
        <p:nvPr/>
      </p:nvGrpSpPr>
      <p:grpSpPr>
        <a:xfrm>
          <a:off x="0" y="0"/>
          <a:ext cx="0" cy="0"/>
          <a:chOff x="0" y="0"/>
          <a:chExt cx="0" cy="0"/>
        </a:xfrm>
      </p:grpSpPr>
      <p:pic>
        <p:nvPicPr>
          <p:cNvPr id="3" name="Bild 2" descr="SuS_Logo_RGB_ohne Unterzeil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0" name="Gerade Verbindung 9"/>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2" name="Textplatzhalter 20"/>
          <p:cNvSpPr>
            <a:spLocks noGrp="1"/>
          </p:cNvSpPr>
          <p:nvPr>
            <p:ph type="body" sz="quarter" idx="13"/>
          </p:nvPr>
        </p:nvSpPr>
        <p:spPr>
          <a:xfrm>
            <a:off x="612775" y="1600200"/>
            <a:ext cx="8277225"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Titel 22"/>
          <p:cNvSpPr>
            <a:spLocks noGrp="1"/>
          </p:cNvSpPr>
          <p:nvPr>
            <p:ph type="title" hasCustomPrompt="1"/>
          </p:nvPr>
        </p:nvSpPr>
        <p:spPr>
          <a:xfrm>
            <a:off x="469533" y="166140"/>
            <a:ext cx="8563708" cy="990600"/>
          </a:xfrm>
        </p:spPr>
        <p:txBody>
          <a:bodyPr>
            <a:normAutofit/>
          </a:bodyPr>
          <a:lstStyle>
            <a:lvl1pPr>
              <a:defRPr sz="2800"/>
            </a:lvl1pPr>
          </a:lstStyle>
          <a:p>
            <a:r>
              <a:rPr lang="de-DE" dirty="0"/>
              <a:t>Die neue Care-Kultur in Kirche und Nachbarschaft</a:t>
            </a:r>
          </a:p>
        </p:txBody>
      </p:sp>
      <p:sp>
        <p:nvSpPr>
          <p:cNvPr id="24"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spTree>
    <p:extLst>
      <p:ext uri="{BB962C8B-B14F-4D97-AF65-F5344CB8AC3E}">
        <p14:creationId xmlns:p14="http://schemas.microsoft.com/office/powerpoint/2010/main" val="193642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B7D702B-883C-45EF-8DBC-82C6DBC32976}"/>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 xmlns:a16="http://schemas.microsoft.com/office/drawing/2014/main" id="{BD848750-6A99-47E6-9DFF-0907F4F796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 xmlns:a16="http://schemas.microsoft.com/office/drawing/2014/main" id="{1840379B-5220-4857-B59A-28CCE78B4899}"/>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26382F68-2570-4B5F-A0A9-883242310A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56C0A873-A379-422B-ABEF-91BBAF0C21F8}"/>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40495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9EE7BE2-C150-4081-AA51-EA53F285FD2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 xmlns:a16="http://schemas.microsoft.com/office/drawing/2014/main" id="{DABD077A-BE96-4EEF-A06B-D1FB821F2A7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15CE7A88-DF0F-4D9C-B425-AAC214CAC132}"/>
              </a:ext>
            </a:extLst>
          </p:cNvPr>
          <p:cNvSpPr>
            <a:spLocks noGrp="1"/>
          </p:cNvSpPr>
          <p:nvPr>
            <p:ph type="dt" sz="half" idx="10"/>
          </p:nvPr>
        </p:nvSpPr>
        <p:spPr/>
        <p:txBody>
          <a:body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E6308526-1ECE-404B-9AE2-4EEF7AB46B5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 xmlns:a16="http://schemas.microsoft.com/office/drawing/2014/main" id="{54825692-3D63-417E-8C3A-45129D3F3D9B}"/>
              </a:ext>
            </a:extLst>
          </p:cNvPr>
          <p:cNvSpPr>
            <a:spLocks noGrp="1"/>
          </p:cNvSpPr>
          <p:nvPr>
            <p:ph type="sldNum" sz="quarter" idx="12"/>
          </p:nvPr>
        </p:nvSpPr>
        <p:spPr/>
        <p:txBody>
          <a:bodyPr/>
          <a:lstStyle/>
          <a:p>
            <a:fld id="{53DC42B2-A8E8-4A9B-8411-9ACC40B22055}" type="slidenum">
              <a:rPr lang="de-DE" smtClean="0"/>
              <a:t>‹Nr.›</a:t>
            </a:fld>
            <a:endParaRPr lang="de-DE"/>
          </a:p>
        </p:txBody>
      </p:sp>
    </p:spTree>
    <p:extLst>
      <p:ext uri="{BB962C8B-B14F-4D97-AF65-F5344CB8AC3E}">
        <p14:creationId xmlns:p14="http://schemas.microsoft.com/office/powerpoint/2010/main" val="185088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www.seele-und-sorge.de"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1" y="228600"/>
            <a:ext cx="8561714" cy="990600"/>
          </a:xfrm>
          <a:prstGeom prst="rect">
            <a:avLst/>
          </a:prstGeom>
        </p:spPr>
        <p:txBody>
          <a:bodyPr vert="horz" anchor="ctr">
            <a:noAutofit/>
          </a:bodyPr>
          <a:lstStyle/>
          <a:p>
            <a:r>
              <a:rPr kumimoji="0" lang="de-DE" dirty="0"/>
              <a:t>Die neue Care-Kultur in Kirche und Nachbarschaft</a:t>
            </a:r>
            <a:endParaRPr kumimoji="0" lang="en-US" dirty="0"/>
          </a:p>
        </p:txBody>
      </p:sp>
      <p:sp>
        <p:nvSpPr>
          <p:cNvPr id="13" name="Textplatzhalter 12"/>
          <p:cNvSpPr>
            <a:spLocks noGrp="1"/>
          </p:cNvSpPr>
          <p:nvPr>
            <p:ph type="body" idx="1"/>
          </p:nvPr>
        </p:nvSpPr>
        <p:spPr>
          <a:xfrm>
            <a:off x="612648" y="1600200"/>
            <a:ext cx="8153400" cy="4197913"/>
          </a:xfrm>
          <a:prstGeom prst="rect">
            <a:avLst/>
          </a:prstGeom>
        </p:spPr>
        <p:txBody>
          <a:bodyPr vert="horz">
            <a:normAutofit/>
          </a:bodyPr>
          <a:lstStyle/>
          <a:p>
            <a:pPr lvl="0" eaLnBrk="1" latinLnBrk="0" hangingPunct="1"/>
            <a:r>
              <a:rPr kumimoji="0" lang="de-DE" dirty="0"/>
              <a:t>Mastertextformat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7" name="Rechtec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htec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htec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Foliennummernplatzhalt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‹Nr.›</a:t>
            </a:fld>
            <a:endParaRPr kumimoji="0" lang="en-US" sz="1400" b="1" dirty="0">
              <a:solidFill>
                <a:srgbClr val="FFFFFF"/>
              </a:solidFill>
            </a:endParaRPr>
          </a:p>
        </p:txBody>
      </p:sp>
      <p:pic>
        <p:nvPicPr>
          <p:cNvPr id="12" name="Bild 11" descr="SuS_Logo_RGB_ohne Unterzeile.png"/>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612648" y="6041840"/>
            <a:ext cx="1974887" cy="638297"/>
          </a:xfrm>
          <a:prstGeom prst="rect">
            <a:avLst/>
          </a:prstGeom>
        </p:spPr>
      </p:pic>
      <p:cxnSp>
        <p:nvCxnSpPr>
          <p:cNvPr id="15" name="Gerade Verbindung 14"/>
          <p:cNvCxnSpPr/>
          <p:nvPr userDrawn="1"/>
        </p:nvCxnSpPr>
        <p:spPr>
          <a:xfrm flipV="1">
            <a:off x="1282918" y="6041840"/>
            <a:ext cx="7861082" cy="5324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feld 1"/>
          <p:cNvSpPr txBox="1"/>
          <p:nvPr userDrawn="1"/>
        </p:nvSpPr>
        <p:spPr>
          <a:xfrm>
            <a:off x="2937879" y="6413841"/>
            <a:ext cx="4785286" cy="492443"/>
          </a:xfrm>
          <a:prstGeom prst="rect">
            <a:avLst/>
          </a:prstGeom>
          <a:noFill/>
        </p:spPr>
        <p:txBody>
          <a:bodyPr wrap="square" rtlCol="0">
            <a:spAutoFit/>
          </a:bodyPr>
          <a:lstStyle/>
          <a:p>
            <a:r>
              <a:rPr lang="de-DE" sz="1300" dirty="0">
                <a:solidFill>
                  <a:srgbClr val="CF921F"/>
                </a:solidFill>
                <a:hlinkClick r:id="rId10"/>
              </a:rPr>
              <a:t>www.seele-und-sorge.de</a:t>
            </a:r>
            <a:r>
              <a:rPr lang="de-DE" sz="1300" dirty="0">
                <a:solidFill>
                  <a:srgbClr val="CF921F"/>
                </a:solidFill>
              </a:rPr>
              <a:t>      Cornelia</a:t>
            </a:r>
            <a:r>
              <a:rPr lang="de-DE" sz="1300" baseline="0" dirty="0">
                <a:solidFill>
                  <a:srgbClr val="CF921F"/>
                </a:solidFill>
              </a:rPr>
              <a:t> Coenen-Marx OKR a.D. 		</a:t>
            </a:r>
            <a:endParaRPr lang="de-DE" sz="1300" dirty="0">
              <a:solidFill>
                <a:srgbClr val="CF921F"/>
              </a:solidFill>
            </a:endParaRPr>
          </a:p>
        </p:txBody>
      </p:sp>
      <p:sp>
        <p:nvSpPr>
          <p:cNvPr id="16" name="Textfeld 15"/>
          <p:cNvSpPr txBox="1"/>
          <p:nvPr userDrawn="1"/>
        </p:nvSpPr>
        <p:spPr>
          <a:xfrm>
            <a:off x="7864288" y="6413841"/>
            <a:ext cx="1154627" cy="292388"/>
          </a:xfrm>
          <a:prstGeom prst="rect">
            <a:avLst/>
          </a:prstGeom>
          <a:noFill/>
        </p:spPr>
        <p:txBody>
          <a:bodyPr wrap="square" rtlCol="0">
            <a:spAutoFit/>
          </a:bodyPr>
          <a:lstStyle/>
          <a:p>
            <a:fld id="{3CDE0617-3873-8047-A235-58366E80E1C9}" type="datetime3">
              <a:rPr lang="de-DE" sz="1300" smtClean="0">
                <a:solidFill>
                  <a:srgbClr val="7F8E26"/>
                </a:solidFill>
              </a:rPr>
              <a:pPr/>
              <a:t>15/10/20</a:t>
            </a:fld>
            <a:endParaRPr lang="de-DE" sz="1300" dirty="0">
              <a:solidFill>
                <a:srgbClr val="7F8E26"/>
              </a:solidFill>
            </a:endParaRPr>
          </a:p>
        </p:txBody>
      </p:sp>
      <p:sp>
        <p:nvSpPr>
          <p:cNvPr id="3" name="Datumsplatzhalt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65841-85AE-9646-955E-98A25538D910}" type="datetimeFigureOut">
              <a:rPr lang="de-DE" smtClean="0"/>
              <a:pPr/>
              <a:t>15.10.2020</a:t>
            </a:fld>
            <a:endParaRPr lang="de-DE" dirty="0"/>
          </a:p>
        </p:txBody>
      </p:sp>
    </p:spTree>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72" r:id="rId4"/>
    <p:sldLayoutId id="2147483665" r:id="rId5"/>
    <p:sldLayoutId id="2147483673" r:id="rId6"/>
    <p:sldLayoutId id="2147483674" r:id="rId7"/>
  </p:sldLayoutIdLst>
  <p:txStyles>
    <p:titleStyle>
      <a:lvl1pPr algn="l" rtl="0" eaLnBrk="1" latinLnBrk="0" hangingPunct="1">
        <a:spcBef>
          <a:spcPct val="0"/>
        </a:spcBef>
        <a:buNone/>
        <a:defRPr kumimoji="0" sz="28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DB7F592-A76C-43D1-B7EF-DFC227899A2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 xmlns:a16="http://schemas.microsoft.com/office/drawing/2014/main" id="{996F65D5-3115-48F9-8951-6FDE8A7E8D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 xmlns:a16="http://schemas.microsoft.com/office/drawing/2014/main" id="{C0E0AC0D-F307-4AB4-8268-683354B24F6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9D4DA-AB69-4BF6-A7A1-75711CEDF6A7}" type="datetimeFigureOut">
              <a:rPr lang="de-DE" smtClean="0"/>
              <a:t>15.10.2020</a:t>
            </a:fld>
            <a:endParaRPr lang="de-DE"/>
          </a:p>
        </p:txBody>
      </p:sp>
      <p:sp>
        <p:nvSpPr>
          <p:cNvPr id="5" name="Fußzeilenplatzhalter 4">
            <a:extLst>
              <a:ext uri="{FF2B5EF4-FFF2-40B4-BE49-F238E27FC236}">
                <a16:creationId xmlns="" xmlns:a16="http://schemas.microsoft.com/office/drawing/2014/main" id="{A3218094-AEB7-4336-B1E4-6D6CE016142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 xmlns:a16="http://schemas.microsoft.com/office/drawing/2014/main" id="{D337CA78-20CE-4122-8E2B-8A92612BD15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C42B2-A8E8-4A9B-8411-9ACC40B22055}" type="slidenum">
              <a:rPr lang="de-DE" smtClean="0"/>
              <a:t>‹Nr.›</a:t>
            </a:fld>
            <a:endParaRPr lang="de-DE"/>
          </a:p>
        </p:txBody>
      </p:sp>
    </p:spTree>
    <p:extLst>
      <p:ext uri="{BB962C8B-B14F-4D97-AF65-F5344CB8AC3E}">
        <p14:creationId xmlns:p14="http://schemas.microsoft.com/office/powerpoint/2010/main" val="26466319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59096" y="2111588"/>
            <a:ext cx="8041020" cy="2634824"/>
          </a:xfrm>
        </p:spPr>
        <p:txBody>
          <a:bodyPr>
            <a:noAutofit/>
          </a:bodyPr>
          <a:lstStyle/>
          <a:p>
            <a:r>
              <a:rPr lang="de-DE" sz="4000" dirty="0"/>
              <a:t>Die neue Care-Kultur in Kirche und Nachbarschaft</a:t>
            </a:r>
          </a:p>
        </p:txBody>
      </p:sp>
      <p:sp>
        <p:nvSpPr>
          <p:cNvPr id="3" name="Untertitel 2"/>
          <p:cNvSpPr>
            <a:spLocks noGrp="1"/>
          </p:cNvSpPr>
          <p:nvPr>
            <p:ph type="subTitle" idx="1"/>
          </p:nvPr>
        </p:nvSpPr>
        <p:spPr/>
        <p:txBody>
          <a:bodyPr>
            <a:normAutofit/>
          </a:bodyPr>
          <a:lstStyle/>
          <a:p>
            <a:r>
              <a:rPr lang="de-DE" dirty="0"/>
              <a:t>Vortrag Bern 14/10/2020</a:t>
            </a:r>
          </a:p>
        </p:txBody>
      </p:sp>
    </p:spTree>
    <p:extLst>
      <p:ext uri="{BB962C8B-B14F-4D97-AF65-F5344CB8AC3E}">
        <p14:creationId xmlns:p14="http://schemas.microsoft.com/office/powerpoint/2010/main" val="90519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10</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7" y="1722268"/>
            <a:ext cx="5717218" cy="4139648"/>
          </a:xfrm>
        </p:spPr>
        <p:txBody>
          <a:bodyPr>
            <a:noAutofit/>
          </a:bodyPr>
          <a:lstStyle/>
          <a:p>
            <a:pPr marL="0" indent="0">
              <a:buNone/>
            </a:pPr>
            <a:r>
              <a:rPr lang="de-DE" sz="2000" dirty="0"/>
              <a:t>Viele Kirchengemeinden bieten inzwischen gemeinsame Mittagstische im Gemeindehaus an</a:t>
            </a:r>
            <a:r>
              <a:rPr lang="de-DE" sz="2000" dirty="0" smtClean="0"/>
              <a:t>.</a:t>
            </a:r>
          </a:p>
          <a:p>
            <a:pPr marL="0" indent="0">
              <a:buNone/>
            </a:pPr>
            <a:r>
              <a:rPr lang="de-DE" sz="2000" dirty="0" smtClean="0"/>
              <a:t> </a:t>
            </a:r>
            <a:r>
              <a:rPr lang="de-DE" sz="2000" b="1" dirty="0"/>
              <a:t>Wo reihum gekocht wird, bringen die Köchinnen die eigenen Traditionen und Rezepte mit und erzählen damit, wo sie herkommen, was sie können. Sie teilen ihre Erfahrungen mit anderen und kommen ins Gespräch</a:t>
            </a:r>
            <a:r>
              <a:rPr lang="de-DE" sz="2000" dirty="0"/>
              <a:t>. </a:t>
            </a:r>
            <a:endParaRPr lang="de-DE" sz="2000" dirty="0" smtClean="0"/>
          </a:p>
          <a:p>
            <a:pPr marL="0" indent="0">
              <a:buNone/>
            </a:pPr>
            <a:r>
              <a:rPr lang="de-DE" sz="2000" dirty="0" smtClean="0"/>
              <a:t>Mahlzeiten </a:t>
            </a:r>
            <a:r>
              <a:rPr lang="de-DE" sz="2000" dirty="0"/>
              <a:t>stiften Identität, prägen Traditionen und Rituale, erzählen von Jahreszeiten und ordnen so unser Leben.</a:t>
            </a:r>
          </a:p>
          <a:p>
            <a:endParaRPr lang="de-DE" sz="1800" dirty="0"/>
          </a:p>
        </p:txBody>
      </p:sp>
      <p:sp>
        <p:nvSpPr>
          <p:cNvPr id="7" name="Textplatzhalter 1">
            <a:extLst>
              <a:ext uri="{FF2B5EF4-FFF2-40B4-BE49-F238E27FC236}">
                <a16:creationId xmlns="" xmlns:a16="http://schemas.microsoft.com/office/drawing/2014/main" id="{04D849BF-7424-4958-9B37-C90A815A83F2}"/>
              </a:ext>
            </a:extLst>
          </p:cNvPr>
          <p:cNvSpPr>
            <a:spLocks noGrp="1"/>
          </p:cNvSpPr>
          <p:nvPr>
            <p:ph type="body" idx="2"/>
          </p:nvPr>
        </p:nvSpPr>
        <p:spPr>
          <a:xfrm>
            <a:off x="633967" y="1713390"/>
            <a:ext cx="1931680" cy="4139648"/>
          </a:xfrm>
        </p:spPr>
        <p:txBody>
          <a:bodyPr>
            <a:normAutofit/>
          </a:bodyPr>
          <a:lstStyle/>
          <a:p>
            <a:r>
              <a:rPr lang="de-DE" dirty="0"/>
              <a:t>2. Kapitel  </a:t>
            </a:r>
          </a:p>
          <a:p>
            <a:r>
              <a:rPr lang="de-DE" sz="1800" dirty="0"/>
              <a:t>Das Alter gemeinsam gestalten </a:t>
            </a:r>
          </a:p>
          <a:p>
            <a:endParaRPr lang="de-DE" sz="1800" dirty="0"/>
          </a:p>
          <a:p>
            <a:endParaRPr lang="de-DE" dirty="0"/>
          </a:p>
          <a:p>
            <a:endParaRPr lang="de-DE" dirty="0"/>
          </a:p>
        </p:txBody>
      </p:sp>
    </p:spTree>
    <p:extLst>
      <p:ext uri="{BB962C8B-B14F-4D97-AF65-F5344CB8AC3E}">
        <p14:creationId xmlns:p14="http://schemas.microsoft.com/office/powerpoint/2010/main" val="312070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13390"/>
            <a:ext cx="1931680" cy="4139648"/>
          </a:xfrm>
        </p:spPr>
        <p:txBody>
          <a:bodyPr>
            <a:normAutofit/>
          </a:bodyPr>
          <a:lstStyle/>
          <a:p>
            <a:r>
              <a:rPr lang="de-DE" dirty="0"/>
              <a:t>2. Kapitel  </a:t>
            </a:r>
          </a:p>
          <a:p>
            <a:r>
              <a:rPr lang="de-DE" sz="1800" dirty="0"/>
              <a:t>Das Alter gemeinsam gestalten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11</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7" y="1707166"/>
            <a:ext cx="6027937" cy="4139648"/>
          </a:xfrm>
        </p:spPr>
        <p:txBody>
          <a:bodyPr>
            <a:noAutofit/>
          </a:bodyPr>
          <a:lstStyle/>
          <a:p>
            <a:r>
              <a:rPr lang="de-DE" sz="1800" dirty="0" smtClean="0"/>
              <a:t>Ein wunderbares Modell:  </a:t>
            </a:r>
            <a:r>
              <a:rPr lang="de-DE" sz="1800" b="1" dirty="0"/>
              <a:t>der „</a:t>
            </a:r>
            <a:r>
              <a:rPr lang="de-DE" sz="1800" b="1" dirty="0" err="1"/>
              <a:t>Wägelestreff</a:t>
            </a:r>
            <a:r>
              <a:rPr lang="de-DE" sz="1800" b="1" dirty="0"/>
              <a:t>“ - Stadtspaziergänge mit Rollstuhl und Rollator </a:t>
            </a:r>
            <a:r>
              <a:rPr lang="de-DE" sz="1800" b="1" dirty="0" smtClean="0"/>
              <a:t> </a:t>
            </a:r>
            <a:r>
              <a:rPr lang="de-DE" sz="1800" b="1" dirty="0"/>
              <a:t>in einer württembergischen Gemeinde</a:t>
            </a:r>
            <a:r>
              <a:rPr lang="de-DE" sz="1800" b="1" dirty="0" smtClean="0"/>
              <a:t>.</a:t>
            </a:r>
          </a:p>
          <a:p>
            <a:r>
              <a:rPr lang="de-DE" sz="1800" dirty="0" smtClean="0"/>
              <a:t>Dass </a:t>
            </a:r>
            <a:r>
              <a:rPr lang="de-DE" sz="1800" dirty="0"/>
              <a:t>Spaziergänge grundsätzlich das Miteinander stärken, fanden Forscher der Universität Tohoku heraus: </a:t>
            </a:r>
            <a:r>
              <a:rPr lang="de-DE" sz="1800" b="1" dirty="0"/>
              <a:t>Menschen, die wir noch nicht kennen, werden uns sympathischer, wenn wir gemeinsam zu Fuß unterwegs sind - weit mehr, als wenn wir einfach nur in einem Raum gemeinsam Zeit verbringen</a:t>
            </a:r>
            <a:r>
              <a:rPr lang="de-DE" sz="1800" dirty="0"/>
              <a:t>. Und je sympathischer sich die Spaziergängerinnen  sind, desto stärker synchronisierten sie ihren Gang – wobei ältere sich sogar noch offener zeigen als jüngere. </a:t>
            </a:r>
          </a:p>
        </p:txBody>
      </p:sp>
    </p:spTree>
    <p:extLst>
      <p:ext uri="{BB962C8B-B14F-4D97-AF65-F5344CB8AC3E}">
        <p14:creationId xmlns:p14="http://schemas.microsoft.com/office/powerpoint/2010/main" val="193252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22268"/>
            <a:ext cx="1931680" cy="4139648"/>
          </a:xfrm>
        </p:spPr>
        <p:txBody>
          <a:bodyPr>
            <a:normAutofit/>
          </a:bodyPr>
          <a:lstStyle/>
          <a:p>
            <a:r>
              <a:rPr lang="de-DE" dirty="0"/>
              <a:t>2. Kapitel  </a:t>
            </a:r>
          </a:p>
          <a:p>
            <a:r>
              <a:rPr lang="de-DE" sz="1800" dirty="0"/>
              <a:t>Das Alter gemeinsam gestalten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12</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8" y="1722268"/>
            <a:ext cx="6169979" cy="4139648"/>
          </a:xfrm>
        </p:spPr>
        <p:txBody>
          <a:bodyPr>
            <a:noAutofit/>
          </a:bodyPr>
          <a:lstStyle/>
          <a:p>
            <a:r>
              <a:rPr lang="de-DE" sz="1800" b="1" dirty="0" smtClean="0"/>
              <a:t>Was Schule macht: Erzählcafés</a:t>
            </a:r>
            <a:r>
              <a:rPr lang="de-DE" sz="1800" b="1" dirty="0"/>
              <a:t>, </a:t>
            </a:r>
            <a:r>
              <a:rPr lang="de-DE" sz="1800" b="1" dirty="0" err="1"/>
              <a:t>Biografiewerkstätten</a:t>
            </a:r>
            <a:r>
              <a:rPr lang="de-DE" sz="1800" b="1" dirty="0"/>
              <a:t> und </a:t>
            </a:r>
            <a:r>
              <a:rPr lang="de-DE" sz="1800" b="1" dirty="0" err="1"/>
              <a:t>Schmökernachmittage</a:t>
            </a:r>
            <a:r>
              <a:rPr lang="de-DE" sz="1800" b="1" dirty="0"/>
              <a:t> in der Stadtteilbibliothek</a:t>
            </a:r>
            <a:r>
              <a:rPr lang="de-DE" sz="1800" dirty="0"/>
              <a:t>. An vielen Orten sind in den letzten Jahren Lesezirkel </a:t>
            </a:r>
            <a:r>
              <a:rPr lang="de-DE" sz="1800" dirty="0" smtClean="0"/>
              <a:t>entstanden.</a:t>
            </a:r>
          </a:p>
          <a:p>
            <a:r>
              <a:rPr lang="de-DE" sz="1800" dirty="0" smtClean="0"/>
              <a:t>Auch </a:t>
            </a:r>
            <a:r>
              <a:rPr lang="de-DE" sz="1800" b="1" dirty="0"/>
              <a:t>Werkstätten, Kleiderkammern und Tauschbörsen hatten Konjunktur</a:t>
            </a:r>
            <a:r>
              <a:rPr lang="de-DE" sz="1800" dirty="0"/>
              <a:t>. </a:t>
            </a:r>
          </a:p>
          <a:p>
            <a:r>
              <a:rPr lang="de-DE" sz="1800" b="1" dirty="0"/>
              <a:t>Digitale Treffpunkte und Lernangebote </a:t>
            </a:r>
            <a:r>
              <a:rPr lang="de-DE" sz="1800" b="1" dirty="0" smtClean="0"/>
              <a:t>haben im </a:t>
            </a:r>
            <a:r>
              <a:rPr lang="de-DE" sz="1800" b="1" dirty="0" err="1" smtClean="0"/>
              <a:t>Lockdown</a:t>
            </a:r>
            <a:r>
              <a:rPr lang="de-DE" sz="1800" b="1" dirty="0" smtClean="0"/>
              <a:t> geholfen</a:t>
            </a:r>
            <a:r>
              <a:rPr lang="de-DE" sz="1800" dirty="0" smtClean="0"/>
              <a:t>. </a:t>
            </a:r>
            <a:r>
              <a:rPr lang="de-DE" sz="1800" dirty="0"/>
              <a:t>B</a:t>
            </a:r>
            <a:r>
              <a:rPr lang="de-DE" sz="1800" dirty="0" smtClean="0"/>
              <a:t>ei </a:t>
            </a:r>
            <a:r>
              <a:rPr lang="de-DE" sz="1800" dirty="0"/>
              <a:t>einer kleinen Umfrage im Frankfurter Raum gaben immerhin 60 Prozent der Über-60-jährigen an, dass sie mehr mit Computer und Smartphone beschäftigt waren als zuvor. </a:t>
            </a:r>
            <a:r>
              <a:rPr lang="de-DE" sz="1800" b="1" dirty="0"/>
              <a:t>Vor allem Menschen mit Mobilitätseinschränkungen haben von den neuen Angeboten profitiert.</a:t>
            </a:r>
          </a:p>
          <a:p>
            <a:endParaRPr lang="de-DE" sz="1800" dirty="0"/>
          </a:p>
        </p:txBody>
      </p:sp>
    </p:spTree>
    <p:extLst>
      <p:ext uri="{BB962C8B-B14F-4D97-AF65-F5344CB8AC3E}">
        <p14:creationId xmlns:p14="http://schemas.microsoft.com/office/powerpoint/2010/main" val="109041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29792"/>
            <a:ext cx="1893998" cy="4336001"/>
          </a:xfrm>
        </p:spPr>
        <p:txBody>
          <a:bodyPr>
            <a:normAutofit/>
          </a:bodyPr>
          <a:lstStyle/>
          <a:p>
            <a:r>
              <a:rPr lang="de-DE" dirty="0"/>
              <a:t>3. Kapitel  </a:t>
            </a:r>
          </a:p>
          <a:p>
            <a:r>
              <a:rPr lang="de-DE" sz="1800" dirty="0"/>
              <a:t>Nachbarschaftsideen –       Was Einzelne tun können </a:t>
            </a:r>
          </a:p>
          <a:p>
            <a:endParaRPr lang="de-DE" sz="1800" dirty="0"/>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13</a:t>
            </a:fld>
            <a:endParaRPr kumimoji="0" lang="en-US" sz="1400" b="1" dirty="0">
              <a:solidFill>
                <a:srgbClr val="FFFFFF"/>
              </a:solidFill>
            </a:endParaRP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pic>
        <p:nvPicPr>
          <p:cNvPr id="1026" name="Picture 2" descr="Hausbesuche">
            <a:extLst>
              <a:ext uri="{FF2B5EF4-FFF2-40B4-BE49-F238E27FC236}">
                <a16:creationId xmlns="" xmlns:a16="http://schemas.microsoft.com/office/drawing/2014/main" id="{75790D53-0B31-491E-A9A1-5C8EEF166F3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2234" y="1612035"/>
            <a:ext cx="2724454" cy="43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4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14</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16869" y="1626092"/>
            <a:ext cx="5739365" cy="4415900"/>
          </a:xfrm>
        </p:spPr>
        <p:txBody>
          <a:bodyPr>
            <a:noAutofit/>
          </a:bodyPr>
          <a:lstStyle/>
          <a:p>
            <a:r>
              <a:rPr lang="de-DE" sz="1800" dirty="0"/>
              <a:t>Die Autorin Stephanie </a:t>
            </a:r>
            <a:r>
              <a:rPr lang="de-DE" sz="1800" dirty="0" err="1"/>
              <a:t>Quitterer</a:t>
            </a:r>
            <a:r>
              <a:rPr lang="de-DE" sz="1800" dirty="0"/>
              <a:t> wurde durch die Elternzeit in ihrer Arbeit am Theater praktisch </a:t>
            </a:r>
            <a:r>
              <a:rPr lang="de-DE" sz="1800" dirty="0" smtClean="0"/>
              <a:t>„auf </a:t>
            </a:r>
            <a:r>
              <a:rPr lang="de-DE" sz="1800" dirty="0"/>
              <a:t>Eis </a:t>
            </a:r>
            <a:r>
              <a:rPr lang="de-DE" sz="1800" dirty="0" smtClean="0"/>
              <a:t>gelegt“. </a:t>
            </a:r>
            <a:r>
              <a:rPr lang="de-DE" sz="1800" dirty="0"/>
              <a:t>Muttersein ist schön, </a:t>
            </a:r>
            <a:r>
              <a:rPr lang="de-DE" sz="1800" dirty="0" smtClean="0"/>
              <a:t>aber auch  </a:t>
            </a:r>
            <a:r>
              <a:rPr lang="de-DE" sz="1800" dirty="0"/>
              <a:t>ermüdend, aber kann man nicht mehr draus machen? </a:t>
            </a:r>
          </a:p>
          <a:p>
            <a:r>
              <a:rPr lang="de-DE" sz="1800" dirty="0" smtClean="0"/>
              <a:t>So wurde die großartige </a:t>
            </a:r>
            <a:r>
              <a:rPr lang="de-DE" sz="1800" dirty="0"/>
              <a:t>Idee geboren, </a:t>
            </a:r>
            <a:r>
              <a:rPr lang="de-DE" sz="1800" b="1" dirty="0"/>
              <a:t>die Nachbarn einfach mal kennen </a:t>
            </a:r>
            <a:r>
              <a:rPr lang="de-DE" sz="1800" b="1" dirty="0" smtClean="0"/>
              <a:t>zu </a:t>
            </a:r>
            <a:r>
              <a:rPr lang="de-DE" sz="1800" b="1" dirty="0"/>
              <a:t>lernen. </a:t>
            </a:r>
            <a:r>
              <a:rPr lang="de-DE" sz="1800" dirty="0"/>
              <a:t>Da Stephanie </a:t>
            </a:r>
            <a:r>
              <a:rPr lang="de-DE" sz="1800" dirty="0" err="1"/>
              <a:t>Quitterer</a:t>
            </a:r>
            <a:r>
              <a:rPr lang="de-DE" sz="1800" dirty="0"/>
              <a:t> selbst schüchtern ist und großen Wert auf unbehelligte Privatsphäre legt, war das eine große Sache für sie. Mit einer Wette legte sie sich selbst fest</a:t>
            </a:r>
            <a:r>
              <a:rPr lang="de-DE" sz="1800" b="1" dirty="0"/>
              <a:t>: "200 Hausbesuche mit 200 selbstgebackenen Kuchen in 200 Tagen". </a:t>
            </a:r>
          </a:p>
          <a:p>
            <a:endParaRPr lang="de-DE" sz="1800" b="1" dirty="0"/>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F40A3B2F-D52B-490F-A3B9-5AD7B6334483}"/>
              </a:ext>
            </a:extLst>
          </p:cNvPr>
          <p:cNvSpPr>
            <a:spLocks noGrp="1"/>
          </p:cNvSpPr>
          <p:nvPr>
            <p:ph type="body" idx="2"/>
          </p:nvPr>
        </p:nvSpPr>
        <p:spPr>
          <a:xfrm>
            <a:off x="633966" y="1629792"/>
            <a:ext cx="1893998" cy="4336001"/>
          </a:xfrm>
        </p:spPr>
        <p:txBody>
          <a:bodyPr>
            <a:normAutofit/>
          </a:bodyPr>
          <a:lstStyle/>
          <a:p>
            <a:r>
              <a:rPr lang="de-DE" dirty="0"/>
              <a:t>3. Kapitel  </a:t>
            </a:r>
          </a:p>
          <a:p>
            <a:r>
              <a:rPr lang="de-DE" sz="1800" dirty="0"/>
              <a:t>Nachbarschaftsideen –       Was Einzelne tun können </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220478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15</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490237" y="1629793"/>
            <a:ext cx="6272025" cy="4415900"/>
          </a:xfrm>
        </p:spPr>
        <p:txBody>
          <a:bodyPr>
            <a:noAutofit/>
          </a:bodyPr>
          <a:lstStyle/>
          <a:p>
            <a:r>
              <a:rPr lang="de-DE" sz="2000" b="1" dirty="0"/>
              <a:t>Die Künstlerin Janni Feuser </a:t>
            </a:r>
            <a:r>
              <a:rPr lang="de-DE" sz="2000" dirty="0"/>
              <a:t>schickte 2016 im Wohngebiet Rheinbach-</a:t>
            </a:r>
            <a:r>
              <a:rPr lang="de-DE" sz="2000" dirty="0" err="1"/>
              <a:t>Irlenbusch</a:t>
            </a:r>
            <a:r>
              <a:rPr lang="de-DE" sz="2000" dirty="0"/>
              <a:t> in der Voreifel eine blumenverzierte Sitzgelegenheit auf Reisen, die jetzt so etwas wie </a:t>
            </a:r>
            <a:r>
              <a:rPr lang="de-DE" sz="2000" b="1" dirty="0"/>
              <a:t>der neue Dorfmittelpunkt ist</a:t>
            </a:r>
            <a:r>
              <a:rPr lang="de-DE" sz="2000" b="1" dirty="0" smtClean="0"/>
              <a:t>: </a:t>
            </a:r>
            <a:r>
              <a:rPr lang="de-DE" sz="2000" b="1" dirty="0"/>
              <a:t>die „</a:t>
            </a:r>
            <a:r>
              <a:rPr lang="de-DE" sz="2000" b="1" dirty="0" err="1"/>
              <a:t>Bänk</a:t>
            </a:r>
            <a:r>
              <a:rPr lang="de-DE" sz="2000" b="1" dirty="0"/>
              <a:t> </a:t>
            </a:r>
            <a:r>
              <a:rPr lang="de-DE" sz="2000" b="1" dirty="0" err="1"/>
              <a:t>for</a:t>
            </a:r>
            <a:r>
              <a:rPr lang="de-DE" sz="2000" b="1" dirty="0"/>
              <a:t> </a:t>
            </a:r>
            <a:r>
              <a:rPr lang="de-DE" sz="2000" b="1" dirty="0" err="1"/>
              <a:t>better</a:t>
            </a:r>
            <a:r>
              <a:rPr lang="de-DE" sz="2000" b="1" dirty="0"/>
              <a:t> </a:t>
            </a:r>
            <a:r>
              <a:rPr lang="de-DE" sz="2000" b="1" dirty="0" err="1"/>
              <a:t>anderständing</a:t>
            </a:r>
            <a:r>
              <a:rPr lang="de-DE" sz="2000" b="1" dirty="0"/>
              <a:t>“. </a:t>
            </a:r>
            <a:endParaRPr lang="de-DE" sz="2000" b="1" dirty="0" smtClean="0"/>
          </a:p>
          <a:p>
            <a:endParaRPr lang="de-DE" sz="2000" b="1" dirty="0" smtClean="0"/>
          </a:p>
          <a:p>
            <a:r>
              <a:rPr lang="de-DE" sz="2000" b="1" dirty="0" smtClean="0"/>
              <a:t>Jede </a:t>
            </a:r>
            <a:r>
              <a:rPr lang="de-DE" sz="2000" b="1" dirty="0"/>
              <a:t>Woche wird die Bank von einem Haushalt zum nächsten weitergegeben – als Einladung an alle, sich dort zu treffen und die Nachbarn besser kennenzulernen</a:t>
            </a:r>
            <a:r>
              <a:rPr lang="de-DE" sz="2000" dirty="0"/>
              <a:t>. </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857B9EFA-605D-4C85-BE30-0E6A2493E043}"/>
              </a:ext>
            </a:extLst>
          </p:cNvPr>
          <p:cNvSpPr>
            <a:spLocks noGrp="1"/>
          </p:cNvSpPr>
          <p:nvPr>
            <p:ph type="body" idx="2"/>
          </p:nvPr>
        </p:nvSpPr>
        <p:spPr>
          <a:xfrm>
            <a:off x="633966" y="1629792"/>
            <a:ext cx="1893998" cy="4336001"/>
          </a:xfrm>
        </p:spPr>
        <p:txBody>
          <a:bodyPr>
            <a:normAutofit/>
          </a:bodyPr>
          <a:lstStyle/>
          <a:p>
            <a:r>
              <a:rPr lang="de-DE" dirty="0"/>
              <a:t>3. Kapitel  </a:t>
            </a:r>
          </a:p>
          <a:p>
            <a:r>
              <a:rPr lang="de-DE" sz="1800" dirty="0"/>
              <a:t>Nachbarschaftsideen –       Was Einzelne tun können </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420388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16</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07994" y="1629792"/>
            <a:ext cx="6272025" cy="4415900"/>
          </a:xfrm>
        </p:spPr>
        <p:txBody>
          <a:bodyPr>
            <a:noAutofit/>
          </a:bodyPr>
          <a:lstStyle/>
          <a:p>
            <a:r>
              <a:rPr lang="de-DE" sz="1800" dirty="0"/>
              <a:t>Bei einer Freiburger Tagung zum Thema „Sorgende Gemeinschaften“ erzählte eine Frau, sie sei, kurz bevor sie 70 wurde, in die Nähe ihrer Tochter gezogen und zunächst sehr einsam gewesen. Bis sie mit „urban </a:t>
            </a:r>
            <a:r>
              <a:rPr lang="de-DE" sz="1800" dirty="0" err="1"/>
              <a:t>gardening</a:t>
            </a:r>
            <a:r>
              <a:rPr lang="de-DE" sz="1800" dirty="0"/>
              <a:t>“ begonnen habe. Sie habe einen Parkstreifen an der Straße bepflanzt und erstaunlicherweise bald schon Mitstreiterinnen gefunden. </a:t>
            </a:r>
          </a:p>
          <a:p>
            <a:r>
              <a:rPr lang="de-DE" sz="1800" dirty="0"/>
              <a:t>Während der Treffpunkt aufblühte, war wie nebenbei ihr eigenes Nachbarschaftsnetzwerk gewachsen.</a:t>
            </a:r>
          </a:p>
          <a:p>
            <a:pPr marL="0" indent="0">
              <a:buNone/>
            </a:pPr>
            <a:endParaRPr lang="de-DE" sz="1800" dirty="0"/>
          </a:p>
          <a:p>
            <a:endParaRPr lang="de-DE" sz="1800" dirty="0"/>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5AD710EE-F5BE-4470-807A-B9F1EE09A024}"/>
              </a:ext>
            </a:extLst>
          </p:cNvPr>
          <p:cNvSpPr>
            <a:spLocks noGrp="1"/>
          </p:cNvSpPr>
          <p:nvPr>
            <p:ph type="body" idx="2"/>
          </p:nvPr>
        </p:nvSpPr>
        <p:spPr>
          <a:xfrm>
            <a:off x="633966" y="1629792"/>
            <a:ext cx="1893998" cy="4336001"/>
          </a:xfrm>
        </p:spPr>
        <p:txBody>
          <a:bodyPr>
            <a:normAutofit/>
          </a:bodyPr>
          <a:lstStyle/>
          <a:p>
            <a:r>
              <a:rPr lang="de-DE" dirty="0"/>
              <a:t>3. Kapitel  </a:t>
            </a:r>
          </a:p>
          <a:p>
            <a:r>
              <a:rPr lang="de-DE" sz="1800" dirty="0"/>
              <a:t>Nachbarschaftsideen –       Was Einzelne tun können </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126497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17</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07994" y="1629792"/>
            <a:ext cx="6272025" cy="4415900"/>
          </a:xfrm>
        </p:spPr>
        <p:txBody>
          <a:bodyPr>
            <a:noAutofit/>
          </a:bodyPr>
          <a:lstStyle/>
          <a:p>
            <a:endParaRPr lang="de-DE" sz="1800" dirty="0"/>
          </a:p>
          <a:p>
            <a:endParaRPr lang="de-DE" sz="1800" dirty="0"/>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5AD710EE-F5BE-4470-807A-B9F1EE09A024}"/>
              </a:ext>
            </a:extLst>
          </p:cNvPr>
          <p:cNvSpPr>
            <a:spLocks noGrp="1"/>
          </p:cNvSpPr>
          <p:nvPr>
            <p:ph type="body" idx="2"/>
          </p:nvPr>
        </p:nvSpPr>
        <p:spPr>
          <a:xfrm>
            <a:off x="633966" y="1629792"/>
            <a:ext cx="1893998" cy="4336001"/>
          </a:xfrm>
        </p:spPr>
        <p:txBody>
          <a:bodyPr>
            <a:normAutofit/>
          </a:bodyPr>
          <a:lstStyle/>
          <a:p>
            <a:r>
              <a:rPr lang="de-DE" dirty="0"/>
              <a:t>4. Kapitel  </a:t>
            </a:r>
          </a:p>
          <a:p>
            <a:r>
              <a:rPr lang="de-DE" sz="1800" dirty="0"/>
              <a:t>Gemeinschaft stiften - Was Gemeinden tun können</a:t>
            </a:r>
          </a:p>
          <a:p>
            <a:endParaRPr lang="de-DE" sz="1800" dirty="0"/>
          </a:p>
          <a:p>
            <a:endParaRPr lang="de-DE" sz="1800" dirty="0"/>
          </a:p>
          <a:p>
            <a:endParaRPr lang="de-DE" dirty="0"/>
          </a:p>
          <a:p>
            <a:endParaRPr lang="de-DE" dirty="0"/>
          </a:p>
        </p:txBody>
      </p:sp>
      <p:pic>
        <p:nvPicPr>
          <p:cNvPr id="2" name="Grafik 1">
            <a:extLst>
              <a:ext uri="{FF2B5EF4-FFF2-40B4-BE49-F238E27FC236}">
                <a16:creationId xmlns="" xmlns:a16="http://schemas.microsoft.com/office/drawing/2014/main" id="{A1609EE4-2715-4477-BD1A-9CF85A78BC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79262" y="1596501"/>
            <a:ext cx="3276967" cy="4369291"/>
          </a:xfrm>
          <a:prstGeom prst="rect">
            <a:avLst/>
          </a:prstGeom>
        </p:spPr>
      </p:pic>
    </p:spTree>
    <p:extLst>
      <p:ext uri="{BB962C8B-B14F-4D97-AF65-F5344CB8AC3E}">
        <p14:creationId xmlns:p14="http://schemas.microsoft.com/office/powerpoint/2010/main" val="3796525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18</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07994" y="1629792"/>
            <a:ext cx="6272025" cy="4415900"/>
          </a:xfrm>
        </p:spPr>
        <p:txBody>
          <a:bodyPr>
            <a:noAutofit/>
          </a:bodyPr>
          <a:lstStyle/>
          <a:p>
            <a:r>
              <a:rPr lang="de-DE" sz="1800" b="1" dirty="0"/>
              <a:t>In </a:t>
            </a:r>
            <a:r>
              <a:rPr lang="de-DE" sz="1800" b="1" dirty="0" err="1"/>
              <a:t>Filsum</a:t>
            </a:r>
            <a:r>
              <a:rPr lang="de-DE" sz="1800" b="1" dirty="0"/>
              <a:t> in Ostfriesland betreibt die Gemeinde eine Fahrradpumpstation mit einem </a:t>
            </a:r>
            <a:r>
              <a:rPr lang="de-DE" sz="1800" b="1" dirty="0" err="1"/>
              <a:t>Fahrradflickzeugautomaten</a:t>
            </a:r>
            <a:r>
              <a:rPr lang="de-DE" sz="1800" dirty="0"/>
              <a:t>. Hintergrund ist die Tatsache, dass es in </a:t>
            </a:r>
            <a:r>
              <a:rPr lang="de-DE" sz="1800" dirty="0" err="1"/>
              <a:t>Filsum</a:t>
            </a:r>
            <a:r>
              <a:rPr lang="de-DE" sz="1800" dirty="0"/>
              <a:t> überhaupt keine Orte der Begegnung mehr  gibt. </a:t>
            </a:r>
            <a:endParaRPr lang="de-DE" sz="1800" dirty="0" smtClean="0"/>
          </a:p>
          <a:p>
            <a:endParaRPr lang="de-DE" sz="1800" dirty="0"/>
          </a:p>
          <a:p>
            <a:r>
              <a:rPr lang="de-DE" sz="1800" dirty="0"/>
              <a:t>Auch der Wohnwagen der Jugendmitarbeiterin und der Gesprächstisch der Düsseldorfer Telefonseelsorge </a:t>
            </a:r>
            <a:r>
              <a:rPr lang="de-DE" sz="1800" dirty="0" smtClean="0"/>
              <a:t>auf dem Wochenmarkt können  </a:t>
            </a:r>
            <a:r>
              <a:rPr lang="de-DE" sz="1800" dirty="0"/>
              <a:t>zu Begegnungsraum werden - </a:t>
            </a:r>
            <a:r>
              <a:rPr lang="de-DE" sz="1800" b="1" dirty="0"/>
              <a:t>ein Klapptisch mit Campingstühlen auf dem Wochenmarkt, davor ein Plakat, das in </a:t>
            </a:r>
            <a:r>
              <a:rPr lang="de-DE" sz="1800" b="1" dirty="0" err="1"/>
              <a:t>Coronazeiten</a:t>
            </a:r>
            <a:r>
              <a:rPr lang="de-DE" sz="1800" b="1" dirty="0"/>
              <a:t> zum Gespräch </a:t>
            </a:r>
            <a:r>
              <a:rPr lang="de-DE" sz="1800" b="1" dirty="0" err="1"/>
              <a:t>einludt</a:t>
            </a:r>
            <a:r>
              <a:rPr lang="de-DE" sz="1800" b="1" dirty="0"/>
              <a:t>. </a:t>
            </a:r>
          </a:p>
          <a:p>
            <a:endParaRPr lang="de-DE" sz="1800" b="1" dirty="0"/>
          </a:p>
          <a:p>
            <a:endParaRPr lang="de-DE" sz="1800" dirty="0"/>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5AD710EE-F5BE-4470-807A-B9F1EE09A024}"/>
              </a:ext>
            </a:extLst>
          </p:cNvPr>
          <p:cNvSpPr>
            <a:spLocks noGrp="1"/>
          </p:cNvSpPr>
          <p:nvPr>
            <p:ph type="body" idx="2"/>
          </p:nvPr>
        </p:nvSpPr>
        <p:spPr>
          <a:xfrm>
            <a:off x="633966" y="1629792"/>
            <a:ext cx="1893998" cy="4336001"/>
          </a:xfrm>
        </p:spPr>
        <p:txBody>
          <a:bodyPr>
            <a:normAutofit/>
          </a:bodyPr>
          <a:lstStyle/>
          <a:p>
            <a:r>
              <a:rPr lang="de-DE" dirty="0"/>
              <a:t>4. Kapitel  </a:t>
            </a:r>
          </a:p>
          <a:p>
            <a:r>
              <a:rPr lang="de-DE" sz="1800" dirty="0"/>
              <a:t>Gemeinschaft stiften - Was Gemeinden tun können</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196268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19</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490236" y="1629792"/>
            <a:ext cx="5916919" cy="4415900"/>
          </a:xfrm>
        </p:spPr>
        <p:txBody>
          <a:bodyPr>
            <a:noAutofit/>
          </a:bodyPr>
          <a:lstStyle/>
          <a:p>
            <a:r>
              <a:rPr lang="de-DE" sz="2000" dirty="0"/>
              <a:t>Für die Stuttgarter Pfarrerin Friederike Weltzien ist die Gemeindeküche ein diakonischer Ort</a:t>
            </a:r>
            <a:r>
              <a:rPr lang="de-DE" sz="2000" dirty="0" smtClean="0"/>
              <a:t>.</a:t>
            </a:r>
          </a:p>
          <a:p>
            <a:r>
              <a:rPr lang="de-DE" sz="2000" dirty="0" smtClean="0"/>
              <a:t> </a:t>
            </a:r>
            <a:r>
              <a:rPr lang="de-DE" sz="2000" dirty="0"/>
              <a:t>Im Herbst 2015 wurde an dem Ort die Turnhalle mit hundert Flüchtlingen belegt. Da </a:t>
            </a:r>
            <a:r>
              <a:rPr lang="de-DE" sz="2000" b="1" dirty="0"/>
              <a:t>öffneten sie die Türen der Gemeinderäume und es stellte sich heraus, dass das größte Bedürfnis der Menschen war, selber Essen zu kochen, etwas, was sie kennen und was ihnen schmeckt. </a:t>
            </a:r>
            <a:endParaRPr lang="de-DE" sz="2000" b="1" dirty="0" smtClean="0"/>
          </a:p>
          <a:p>
            <a:r>
              <a:rPr lang="de-DE" sz="2000" dirty="0" smtClean="0"/>
              <a:t>Daraus entwickelte sich ein regelmäßiges gemeinsames Mahl- mit Gesprächen über Kulturen und Religionen. </a:t>
            </a:r>
            <a:endParaRPr lang="de-DE" sz="2000" dirty="0"/>
          </a:p>
          <a:p>
            <a:endParaRPr lang="de-DE" sz="2000" dirty="0"/>
          </a:p>
          <a:p>
            <a:endParaRPr lang="de-DE" sz="2000" dirty="0"/>
          </a:p>
          <a:p>
            <a:endParaRPr lang="de-DE" sz="1800" dirty="0"/>
          </a:p>
        </p:txBody>
      </p:sp>
      <p:sp>
        <p:nvSpPr>
          <p:cNvPr id="8" name="Textplatzhalter 1">
            <a:extLst>
              <a:ext uri="{FF2B5EF4-FFF2-40B4-BE49-F238E27FC236}">
                <a16:creationId xmlns="" xmlns:a16="http://schemas.microsoft.com/office/drawing/2014/main" id="{8FFC2B9C-5745-4AE1-96EA-0B2DC2972890}"/>
              </a:ext>
            </a:extLst>
          </p:cNvPr>
          <p:cNvSpPr>
            <a:spLocks noGrp="1"/>
          </p:cNvSpPr>
          <p:nvPr>
            <p:ph type="body" idx="2"/>
          </p:nvPr>
        </p:nvSpPr>
        <p:spPr>
          <a:xfrm>
            <a:off x="633966" y="1629792"/>
            <a:ext cx="1893998" cy="4336001"/>
          </a:xfrm>
        </p:spPr>
        <p:txBody>
          <a:bodyPr>
            <a:normAutofit/>
          </a:bodyPr>
          <a:lstStyle/>
          <a:p>
            <a:r>
              <a:rPr lang="de-DE" dirty="0"/>
              <a:t>4. Kapitel  </a:t>
            </a:r>
          </a:p>
          <a:p>
            <a:r>
              <a:rPr lang="de-DE" sz="1800" dirty="0"/>
              <a:t>Gemeinschaft stiften - Was Gemeinden tun können</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63981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extplatzhalter 2"/>
          <p:cNvSpPr>
            <a:spLocks noGrp="1"/>
          </p:cNvSpPr>
          <p:nvPr>
            <p:ph type="body" sz="quarter" idx="13"/>
          </p:nvPr>
        </p:nvSpPr>
        <p:spPr>
          <a:xfrm>
            <a:off x="533400" y="1860082"/>
            <a:ext cx="9906740" cy="4351338"/>
          </a:xfrm>
        </p:spPr>
        <p:txBody>
          <a:bodyPr anchor="t">
            <a:normAutofit/>
          </a:bodyPr>
          <a:lstStyle/>
          <a:p>
            <a:pPr marL="457200" indent="-457200">
              <a:buSzPct val="100000"/>
              <a:buFont typeface="+mj-lt"/>
              <a:buAutoNum type="arabicPeriod"/>
              <a:tabLst>
                <a:tab pos="365125" algn="l"/>
              </a:tabLst>
            </a:pPr>
            <a:r>
              <a:rPr lang="de-DE" sz="2400" dirty="0"/>
              <a:t>Wohngenossenschaften-Seniorenwohngemeinschaften- Mehrgenerationenhäuser</a:t>
            </a:r>
          </a:p>
          <a:p>
            <a:pPr marL="457200" indent="-457200">
              <a:buSzPct val="100000"/>
              <a:buFont typeface="+mj-lt"/>
              <a:buAutoNum type="arabicPeriod"/>
              <a:tabLst>
                <a:tab pos="365125" algn="l"/>
              </a:tabLst>
            </a:pPr>
            <a:r>
              <a:rPr lang="de-DE" sz="2400" dirty="0"/>
              <a:t>Das Alter gemeinsam gestalten </a:t>
            </a:r>
          </a:p>
          <a:p>
            <a:pPr marL="457200" indent="-457200">
              <a:buSzPct val="100000"/>
              <a:buFont typeface="+mj-lt"/>
              <a:buAutoNum type="arabicPeriod"/>
              <a:tabLst>
                <a:tab pos="365125" algn="l"/>
              </a:tabLst>
            </a:pPr>
            <a:r>
              <a:rPr lang="de-DE" sz="2400" dirty="0"/>
              <a:t>Nachbarschaftsideen – Was Einzelne tun können </a:t>
            </a:r>
          </a:p>
          <a:p>
            <a:pPr marL="457200" indent="-457200">
              <a:buSzPct val="100000"/>
              <a:buFont typeface="+mj-lt"/>
              <a:buAutoNum type="arabicPeriod"/>
              <a:tabLst>
                <a:tab pos="365125" algn="l"/>
              </a:tabLst>
            </a:pPr>
            <a:r>
              <a:rPr lang="de-DE" sz="2400" dirty="0"/>
              <a:t>Gemeinschaft stiften - Was Gemeinden tun können</a:t>
            </a:r>
          </a:p>
          <a:p>
            <a:pPr marL="457200" indent="-457200">
              <a:buSzPct val="100000"/>
              <a:buFont typeface="+mj-lt"/>
              <a:buAutoNum type="arabicPeriod"/>
              <a:tabLst>
                <a:tab pos="365125" algn="l"/>
              </a:tabLst>
            </a:pPr>
            <a:r>
              <a:rPr lang="de-DE" sz="2400" dirty="0"/>
              <a:t>Qualifiziert fürs Quartier - Sozialraumerkundung </a:t>
            </a:r>
          </a:p>
          <a:p>
            <a:pPr marL="0" indent="0">
              <a:buSzPct val="100000"/>
              <a:buNone/>
              <a:tabLst>
                <a:tab pos="365125" algn="l"/>
              </a:tabLst>
            </a:pPr>
            <a:endParaRPr lang="de-DE" sz="2800" dirty="0"/>
          </a:p>
          <a:p>
            <a:pPr marL="457200" indent="-457200">
              <a:buSzPct val="100000"/>
              <a:buFont typeface="+mj-lt"/>
              <a:buAutoNum type="arabicPeriod"/>
              <a:tabLst>
                <a:tab pos="365125" algn="l"/>
              </a:tabLst>
            </a:pPr>
            <a:endParaRPr lang="de-DE" sz="2800" dirty="0"/>
          </a:p>
          <a:p>
            <a:pPr marL="457200" indent="-457200">
              <a:buSzPct val="100000"/>
              <a:buFont typeface="+mj-lt"/>
              <a:buAutoNum type="arabicPeriod"/>
              <a:tabLst>
                <a:tab pos="365125" algn="l"/>
              </a:tabLst>
            </a:pPr>
            <a:endParaRPr lang="de-DE" sz="2800" dirty="0"/>
          </a:p>
          <a:p>
            <a:pPr marL="0" indent="0">
              <a:buSzPct val="100000"/>
              <a:buNone/>
              <a:tabLst>
                <a:tab pos="365125" algn="l"/>
              </a:tabLst>
            </a:pPr>
            <a:endParaRPr lang="de-DE" sz="2800" dirty="0"/>
          </a:p>
          <a:p>
            <a:pPr marL="0" indent="0">
              <a:buSzPct val="100000"/>
              <a:buNone/>
              <a:tabLst>
                <a:tab pos="365125" algn="l"/>
              </a:tabLst>
            </a:pPr>
            <a:endParaRPr lang="de-DE" sz="2800" dirty="0"/>
          </a:p>
        </p:txBody>
      </p:sp>
      <p:sp>
        <p:nvSpPr>
          <p:cNvPr id="4" name="Foliennummernplatzhalter 22"/>
          <p:cNvSpPr>
            <a:spLocks noGrp="1"/>
          </p:cNvSpPr>
          <p:nvPr>
            <p:ph type="sldNum" sz="quarter" idx="4"/>
          </p:nvPr>
        </p:nvSpPr>
        <p:spPr>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a:t>
            </a:fld>
            <a:endParaRPr kumimoji="0" lang="en-US" sz="1400" b="1" dirty="0">
              <a:solidFill>
                <a:srgbClr val="FFFFFF"/>
              </a:solidFill>
            </a:endParaRPr>
          </a:p>
        </p:txBody>
      </p:sp>
      <p:sp>
        <p:nvSpPr>
          <p:cNvPr id="5" name="Titel 1">
            <a:extLst>
              <a:ext uri="{FF2B5EF4-FFF2-40B4-BE49-F238E27FC236}">
                <a16:creationId xmlns="" xmlns:a16="http://schemas.microsoft.com/office/drawing/2014/main" id="{5E350886-4C14-4744-8521-21F7C0408BD9}"/>
              </a:ext>
            </a:extLst>
          </p:cNvPr>
          <p:cNvSpPr txBox="1">
            <a:spLocks/>
          </p:cNvSpPr>
          <p:nvPr/>
        </p:nvSpPr>
        <p:spPr>
          <a:xfrm>
            <a:off x="497309" y="171792"/>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de-DE" b="1" dirty="0"/>
          </a:p>
        </p:txBody>
      </p:sp>
      <p:sp>
        <p:nvSpPr>
          <p:cNvPr id="6" name="Titel 1">
            <a:extLst>
              <a:ext uri="{FF2B5EF4-FFF2-40B4-BE49-F238E27FC236}">
                <a16:creationId xmlns="" xmlns:a16="http://schemas.microsoft.com/office/drawing/2014/main" id="{8CC31A54-CCBA-42BF-9EA0-9E05AC5FD270}"/>
              </a:ext>
            </a:extLst>
          </p:cNvPr>
          <p:cNvSpPr>
            <a:spLocks noGrp="1"/>
          </p:cNvSpPr>
          <p:nvPr>
            <p:ph type="title"/>
          </p:nvPr>
        </p:nvSpPr>
        <p:spPr>
          <a:xfrm>
            <a:off x="489015" y="175118"/>
            <a:ext cx="8610600" cy="990600"/>
          </a:xfrm>
        </p:spPr>
        <p:txBody>
          <a:bodyPr>
            <a:noAutofit/>
          </a:bodyPr>
          <a:lstStyle>
            <a:lvl1pPr>
              <a:defRPr sz="2800" baseline="0"/>
            </a:lvl1pPr>
          </a:lstStyle>
          <a:p>
            <a:r>
              <a:rPr kumimoji="0" lang="de-DE" dirty="0"/>
              <a:t>Die neue Care-Kultur in Kirche und Nachbarschaft</a:t>
            </a:r>
            <a:endParaRPr kumimoji="0" lang="en-US" dirty="0"/>
          </a:p>
        </p:txBody>
      </p:sp>
    </p:spTree>
    <p:extLst>
      <p:ext uri="{BB962C8B-B14F-4D97-AF65-F5344CB8AC3E}">
        <p14:creationId xmlns:p14="http://schemas.microsoft.com/office/powerpoint/2010/main" val="1057554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20</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499116" y="1629792"/>
            <a:ext cx="6117454" cy="4415900"/>
          </a:xfrm>
        </p:spPr>
        <p:txBody>
          <a:bodyPr>
            <a:noAutofit/>
          </a:bodyPr>
          <a:lstStyle/>
          <a:p>
            <a:r>
              <a:rPr lang="de-DE" sz="2000" dirty="0"/>
              <a:t>Während der Corona-Krise ist in </a:t>
            </a:r>
            <a:r>
              <a:rPr lang="de-DE" sz="2000" dirty="0" err="1"/>
              <a:t>Witzenhausen</a:t>
            </a:r>
            <a:r>
              <a:rPr lang="de-DE" sz="2000" dirty="0"/>
              <a:t> bei Kassel „</a:t>
            </a:r>
            <a:r>
              <a:rPr lang="de-DE" sz="2000" b="1" dirty="0"/>
              <a:t>Dich schickt der Himmel</a:t>
            </a:r>
            <a:r>
              <a:rPr lang="de-DE" sz="2000" dirty="0"/>
              <a:t>“ entstanden - ein </a:t>
            </a:r>
            <a:r>
              <a:rPr lang="de-DE" sz="2000" b="1" dirty="0"/>
              <a:t>Projekt mit Einkaufshilfen, für das sich die Ev. Gemeinde mit der Stadt, den Pfadfindern und dem Kreisjugendring zusammengeschlossen </a:t>
            </a:r>
            <a:r>
              <a:rPr lang="de-DE" sz="2000" b="1" dirty="0" smtClean="0"/>
              <a:t>haben. </a:t>
            </a:r>
          </a:p>
          <a:p>
            <a:r>
              <a:rPr lang="de-DE" sz="2000" dirty="0" smtClean="0"/>
              <a:t>So </a:t>
            </a:r>
            <a:r>
              <a:rPr lang="de-DE" sz="2000" dirty="0"/>
              <a:t>kamen </a:t>
            </a:r>
            <a:r>
              <a:rPr lang="de-DE" sz="2000" b="1" dirty="0"/>
              <a:t>innerhalb von drei Tagen über 150 Ehrenamtliche und 230 Hilfesuchende</a:t>
            </a:r>
            <a:r>
              <a:rPr lang="de-DE" sz="2000" dirty="0"/>
              <a:t> zusammen. Solche „Sorgenetze“ wurden auch an vielen anderen Orten aufgebaut. Gemeinde, Ortsvereine und Kommune bilden den räumlichen Zusammenhang, in dem sich soziales Miteinander entfalten kann.</a:t>
            </a:r>
          </a:p>
        </p:txBody>
      </p:sp>
      <p:sp>
        <p:nvSpPr>
          <p:cNvPr id="5" name="Inhaltsplatzhalter 3">
            <a:extLst>
              <a:ext uri="{FF2B5EF4-FFF2-40B4-BE49-F238E27FC236}">
                <a16:creationId xmlns="" xmlns:a16="http://schemas.microsoft.com/office/drawing/2014/main" id="{4162F043-A2AD-43F0-8C5C-C24B4FBA86D0}"/>
              </a:ext>
            </a:extLst>
          </p:cNvPr>
          <p:cNvSpPr txBox="1">
            <a:spLocks/>
          </p:cNvSpPr>
          <p:nvPr/>
        </p:nvSpPr>
        <p:spPr>
          <a:xfrm>
            <a:off x="3066868" y="1629793"/>
            <a:ext cx="6117454" cy="41396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8" name="Textplatzhalter 1">
            <a:extLst>
              <a:ext uri="{FF2B5EF4-FFF2-40B4-BE49-F238E27FC236}">
                <a16:creationId xmlns="" xmlns:a16="http://schemas.microsoft.com/office/drawing/2014/main" id="{36B4B1E6-99D9-4503-A8D9-613688A0C002}"/>
              </a:ext>
            </a:extLst>
          </p:cNvPr>
          <p:cNvSpPr>
            <a:spLocks noGrp="1"/>
          </p:cNvSpPr>
          <p:nvPr>
            <p:ph type="body" idx="2"/>
          </p:nvPr>
        </p:nvSpPr>
        <p:spPr>
          <a:xfrm>
            <a:off x="633966" y="1629792"/>
            <a:ext cx="1893998" cy="4336001"/>
          </a:xfrm>
        </p:spPr>
        <p:txBody>
          <a:bodyPr>
            <a:normAutofit/>
          </a:bodyPr>
          <a:lstStyle/>
          <a:p>
            <a:r>
              <a:rPr lang="de-DE" dirty="0"/>
              <a:t>4. Kapitel  </a:t>
            </a:r>
          </a:p>
          <a:p>
            <a:r>
              <a:rPr lang="de-DE" sz="1800" dirty="0"/>
              <a:t>Gemeinschaft stiften - Was Gemeinden tun können</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27917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633491"/>
            <a:ext cx="2473218" cy="4258758"/>
          </a:xfrm>
        </p:spPr>
        <p:txBody>
          <a:bodyPr>
            <a:normAutofit/>
          </a:bodyPr>
          <a:lstStyle/>
          <a:p>
            <a:r>
              <a:rPr lang="de-DE" dirty="0"/>
              <a:t>5. Kapitel  </a:t>
            </a:r>
          </a:p>
          <a:p>
            <a:r>
              <a:rPr lang="de-DE" sz="1600" dirty="0"/>
              <a:t>Qualifiziert fürs Quartier - Sozialraumerkundung </a:t>
            </a:r>
          </a:p>
          <a:p>
            <a:endParaRPr lang="de-DE" sz="1800" dirty="0"/>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21</a:t>
            </a:fld>
            <a:endParaRPr kumimoji="0" lang="en-US" sz="1400" b="1" dirty="0">
              <a:solidFill>
                <a:srgbClr val="FFFFFF"/>
              </a:solidFill>
            </a:endParaRP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pic>
        <p:nvPicPr>
          <p:cNvPr id="3" name="Inhaltsplatzhalter 6">
            <a:extLst>
              <a:ext uri="{FF2B5EF4-FFF2-40B4-BE49-F238E27FC236}">
                <a16:creationId xmlns="" xmlns:a16="http://schemas.microsoft.com/office/drawing/2014/main" id="{CD194E4E-7B45-46E1-994D-A1F75208B6DE}"/>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3090418" y="1614412"/>
            <a:ext cx="5823762" cy="3682802"/>
          </a:xfrm>
          <a:prstGeom prst="rect">
            <a:avLst/>
          </a:prstGeom>
        </p:spPr>
      </p:pic>
    </p:spTree>
    <p:extLst>
      <p:ext uri="{BB962C8B-B14F-4D97-AF65-F5344CB8AC3E}">
        <p14:creationId xmlns:p14="http://schemas.microsoft.com/office/powerpoint/2010/main" val="3828818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22</a:t>
            </a:fld>
            <a:endParaRPr kumimoji="0" lang="en-US" sz="1400" b="1" dirty="0">
              <a:solidFill>
                <a:srgbClr val="FFFFFF"/>
              </a:solidFill>
            </a:endParaRP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6072336"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5" name="Inhaltsplatzhalter 4">
            <a:extLst>
              <a:ext uri="{FF2B5EF4-FFF2-40B4-BE49-F238E27FC236}">
                <a16:creationId xmlns="" xmlns:a16="http://schemas.microsoft.com/office/drawing/2014/main" id="{D6A09174-1EB5-4E45-B5C8-7D2E4D0B5E2D}"/>
              </a:ext>
            </a:extLst>
          </p:cNvPr>
          <p:cNvSpPr>
            <a:spLocks noGrp="1"/>
          </p:cNvSpPr>
          <p:nvPr>
            <p:ph sz="quarter" idx="1"/>
          </p:nvPr>
        </p:nvSpPr>
        <p:spPr>
          <a:xfrm>
            <a:off x="3089430" y="1618391"/>
            <a:ext cx="5770485" cy="4139648"/>
          </a:xfrm>
        </p:spPr>
        <p:txBody>
          <a:bodyPr>
            <a:normAutofit/>
          </a:bodyPr>
          <a:lstStyle/>
          <a:p>
            <a:r>
              <a:rPr lang="de-DE" sz="1800" b="1" dirty="0"/>
              <a:t>Das Projekt „Qualifiziert fürs Quartier</a:t>
            </a:r>
            <a:r>
              <a:rPr lang="de-DE" sz="1800" dirty="0"/>
              <a:t>“ des Evangelischen Johanneswerks in Bielefeld ist ein Beispiel dafür, wie sich neue Zugänge gewinnen lassen</a:t>
            </a:r>
            <a:r>
              <a:rPr lang="de-DE" sz="1800" b="1" dirty="0"/>
              <a:t>. Alles fängt mit Recherche an: Sozialraumdaten, Experteninterviews, eine Stadtteilerkundung.</a:t>
            </a:r>
            <a:r>
              <a:rPr lang="de-DE" sz="1800" dirty="0"/>
              <a:t> Wer lebt eigentlich in unserem Stadtbezirk, wie hoch ist das Durchschnittalter, wie ist bei den Älteren das Verhältnis von Alleinlebenden und Familien? </a:t>
            </a:r>
          </a:p>
          <a:p>
            <a:r>
              <a:rPr lang="de-DE" sz="1800" b="1" dirty="0"/>
              <a:t>Bei einem Open-Space oder in einem World-Café können die wichtigsten Probleme identifiziert werden. </a:t>
            </a:r>
          </a:p>
          <a:p>
            <a:r>
              <a:rPr lang="de-DE" sz="1800" b="1" dirty="0"/>
              <a:t>Hilfesuchende und Hilfeanbietende finden zusammen </a:t>
            </a:r>
          </a:p>
        </p:txBody>
      </p:sp>
      <p:sp>
        <p:nvSpPr>
          <p:cNvPr id="9" name="Textplatzhalter 1">
            <a:extLst>
              <a:ext uri="{FF2B5EF4-FFF2-40B4-BE49-F238E27FC236}">
                <a16:creationId xmlns="" xmlns:a16="http://schemas.microsoft.com/office/drawing/2014/main" id="{B17DECC6-A4C8-4A81-B626-5D157C335F8C}"/>
              </a:ext>
            </a:extLst>
          </p:cNvPr>
          <p:cNvSpPr>
            <a:spLocks noGrp="1"/>
          </p:cNvSpPr>
          <p:nvPr>
            <p:ph type="body" idx="2"/>
          </p:nvPr>
        </p:nvSpPr>
        <p:spPr>
          <a:xfrm>
            <a:off x="633966" y="1633491"/>
            <a:ext cx="2473218" cy="4258758"/>
          </a:xfrm>
        </p:spPr>
        <p:txBody>
          <a:bodyPr>
            <a:normAutofit/>
          </a:bodyPr>
          <a:lstStyle/>
          <a:p>
            <a:r>
              <a:rPr lang="de-DE" dirty="0"/>
              <a:t>5. Kapitel  </a:t>
            </a:r>
          </a:p>
          <a:p>
            <a:r>
              <a:rPr lang="de-DE" sz="1600" dirty="0"/>
              <a:t>Qualifiziert fürs Quartier - Sozialraumerkundung </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343905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23</a:t>
            </a:fld>
            <a:endParaRPr kumimoji="0" lang="en-US" sz="1400" b="1" dirty="0">
              <a:solidFill>
                <a:srgbClr val="FFFFFF"/>
              </a:solidFill>
            </a:endParaRP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5" name="Inhaltsplatzhalter 4">
            <a:extLst>
              <a:ext uri="{FF2B5EF4-FFF2-40B4-BE49-F238E27FC236}">
                <a16:creationId xmlns="" xmlns:a16="http://schemas.microsoft.com/office/drawing/2014/main" id="{D6A09174-1EB5-4E45-B5C8-7D2E4D0B5E2D}"/>
              </a:ext>
            </a:extLst>
          </p:cNvPr>
          <p:cNvSpPr>
            <a:spLocks noGrp="1"/>
          </p:cNvSpPr>
          <p:nvPr>
            <p:ph sz="quarter" idx="1"/>
          </p:nvPr>
        </p:nvSpPr>
        <p:spPr>
          <a:xfrm>
            <a:off x="3107184" y="1629792"/>
            <a:ext cx="5743853" cy="4025284"/>
          </a:xfrm>
        </p:spPr>
        <p:txBody>
          <a:bodyPr>
            <a:normAutofit/>
          </a:bodyPr>
          <a:lstStyle/>
          <a:p>
            <a:r>
              <a:rPr lang="de-DE" sz="1800" dirty="0"/>
              <a:t>In der katholischen Gemeinde Maria-Lourdes in Zürich-Seebach haben sich kleine christliche Gemeinschaften gebildet. 12-20 Leute pro Nachbarschaft. </a:t>
            </a:r>
          </a:p>
          <a:p>
            <a:r>
              <a:rPr lang="de-DE" sz="1800" dirty="0"/>
              <a:t>Bei einem Zukunftstag in Seebach haben sich die engagierten Gemeindegruppen mit anderen Interessierten aus dem Quartier zusammengetan  und überlegt, wie sie dort vor Ort „Salz der Erde“ sein können. </a:t>
            </a:r>
            <a:r>
              <a:rPr lang="de-DE" sz="1800" b="1" dirty="0"/>
              <a:t>In Gruppen haben sie die Nachbarschaft erkundet und Karten von ihrem Ort gezeichnet.</a:t>
            </a:r>
          </a:p>
          <a:p>
            <a:r>
              <a:rPr lang="de-DE" sz="1800" b="1" dirty="0"/>
              <a:t>Am Ende entstand ein Projekt für den Marktplatz als Begegnungsort. </a:t>
            </a:r>
          </a:p>
        </p:txBody>
      </p:sp>
      <p:sp>
        <p:nvSpPr>
          <p:cNvPr id="11" name="Textplatzhalter 1">
            <a:extLst>
              <a:ext uri="{FF2B5EF4-FFF2-40B4-BE49-F238E27FC236}">
                <a16:creationId xmlns="" xmlns:a16="http://schemas.microsoft.com/office/drawing/2014/main" id="{70844609-B38C-4226-97FE-3414C3ED885B}"/>
              </a:ext>
            </a:extLst>
          </p:cNvPr>
          <p:cNvSpPr>
            <a:spLocks noGrp="1"/>
          </p:cNvSpPr>
          <p:nvPr>
            <p:ph type="body" idx="2"/>
          </p:nvPr>
        </p:nvSpPr>
        <p:spPr>
          <a:xfrm>
            <a:off x="633966" y="1633491"/>
            <a:ext cx="2473218" cy="4258758"/>
          </a:xfrm>
        </p:spPr>
        <p:txBody>
          <a:bodyPr>
            <a:normAutofit/>
          </a:bodyPr>
          <a:lstStyle/>
          <a:p>
            <a:r>
              <a:rPr lang="de-DE" dirty="0"/>
              <a:t>5. Kapitel  </a:t>
            </a:r>
          </a:p>
          <a:p>
            <a:r>
              <a:rPr lang="de-DE" sz="1600" dirty="0"/>
              <a:t>Qualifiziert fürs Quartier - Sozialraumerkundung </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285582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24</a:t>
            </a:fld>
            <a:endParaRPr kumimoji="0" lang="en-US" sz="1400" b="1" dirty="0">
              <a:solidFill>
                <a:srgbClr val="FFFFFF"/>
              </a:solidFill>
            </a:endParaRPr>
          </a:p>
        </p:txBody>
      </p:sp>
      <p:sp>
        <p:nvSpPr>
          <p:cNvPr id="8" name="Textplatzhalter 1">
            <a:extLst>
              <a:ext uri="{FF2B5EF4-FFF2-40B4-BE49-F238E27FC236}">
                <a16:creationId xmlns="" xmlns:a16="http://schemas.microsoft.com/office/drawing/2014/main" id="{36B4B1E6-99D9-4503-A8D9-613688A0C002}"/>
              </a:ext>
            </a:extLst>
          </p:cNvPr>
          <p:cNvSpPr>
            <a:spLocks noGrp="1"/>
          </p:cNvSpPr>
          <p:nvPr>
            <p:ph type="body" idx="2"/>
          </p:nvPr>
        </p:nvSpPr>
        <p:spPr>
          <a:xfrm>
            <a:off x="633966" y="1629792"/>
            <a:ext cx="1893998" cy="4336001"/>
          </a:xfrm>
        </p:spPr>
        <p:txBody>
          <a:bodyPr>
            <a:normAutofit/>
          </a:bodyPr>
          <a:lstStyle/>
          <a:p>
            <a:r>
              <a:rPr lang="de-DE" dirty="0" smtClean="0"/>
              <a:t>5. Kapitel</a:t>
            </a:r>
          </a:p>
          <a:p>
            <a:r>
              <a:rPr lang="de-DE" sz="1800" dirty="0" smtClean="0"/>
              <a:t>Qualifiziert fürs Quartier – </a:t>
            </a:r>
          </a:p>
          <a:p>
            <a:r>
              <a:rPr lang="de-DE" dirty="0" smtClean="0"/>
              <a:t>Sozialraum</a:t>
            </a:r>
            <a:endParaRPr lang="de-DE" sz="1800" dirty="0"/>
          </a:p>
          <a:p>
            <a:endParaRPr lang="de-DE" sz="1800" dirty="0"/>
          </a:p>
          <a:p>
            <a:endParaRPr lang="de-DE" dirty="0"/>
          </a:p>
          <a:p>
            <a:endParaRPr lang="de-DE" dirty="0"/>
          </a:p>
        </p:txBody>
      </p:sp>
      <p:pic>
        <p:nvPicPr>
          <p:cNvPr id="7" name="Inhaltsplatzhalter 8">
            <a:extLst>
              <a:ext uri="{FF2B5EF4-FFF2-40B4-BE49-F238E27FC236}">
                <a16:creationId xmlns="" xmlns:a16="http://schemas.microsoft.com/office/drawing/2014/main" id="{F2746F54-F7C0-4C4B-9F0B-D9896DF004E9}"/>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2667000" y="1629792"/>
            <a:ext cx="5781675" cy="4333875"/>
          </a:xfrm>
        </p:spPr>
      </p:pic>
    </p:spTree>
    <p:extLst>
      <p:ext uri="{BB962C8B-B14F-4D97-AF65-F5344CB8AC3E}">
        <p14:creationId xmlns:p14="http://schemas.microsoft.com/office/powerpoint/2010/main" val="2044867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25</a:t>
            </a:fld>
            <a:endParaRPr kumimoji="0" lang="en-US" sz="1400" b="1" dirty="0">
              <a:solidFill>
                <a:srgbClr val="FFFFFF"/>
              </a:solidFill>
            </a:endParaRPr>
          </a:p>
        </p:txBody>
      </p:sp>
      <p:sp>
        <p:nvSpPr>
          <p:cNvPr id="8" name="Textplatzhalter 1">
            <a:extLst>
              <a:ext uri="{FF2B5EF4-FFF2-40B4-BE49-F238E27FC236}">
                <a16:creationId xmlns="" xmlns:a16="http://schemas.microsoft.com/office/drawing/2014/main" id="{36B4B1E6-99D9-4503-A8D9-613688A0C002}"/>
              </a:ext>
            </a:extLst>
          </p:cNvPr>
          <p:cNvSpPr>
            <a:spLocks noGrp="1"/>
          </p:cNvSpPr>
          <p:nvPr>
            <p:ph type="body" idx="2"/>
          </p:nvPr>
        </p:nvSpPr>
        <p:spPr>
          <a:xfrm>
            <a:off x="633966" y="1629792"/>
            <a:ext cx="1893998" cy="4336001"/>
          </a:xfrm>
        </p:spPr>
        <p:txBody>
          <a:bodyPr>
            <a:normAutofit/>
          </a:bodyPr>
          <a:lstStyle/>
          <a:p>
            <a:r>
              <a:rPr lang="de-DE" dirty="0" smtClean="0"/>
              <a:t>5. </a:t>
            </a:r>
            <a:r>
              <a:rPr lang="de-DE" dirty="0"/>
              <a:t>Kapitel  </a:t>
            </a:r>
          </a:p>
          <a:p>
            <a:r>
              <a:rPr lang="de-DE" dirty="0" smtClean="0"/>
              <a:t>Qualifiziert fürs Quartier – Sozialraum</a:t>
            </a:r>
            <a:endParaRPr lang="de-DE" sz="1800" dirty="0"/>
          </a:p>
          <a:p>
            <a:endParaRPr lang="de-DE" sz="1800" dirty="0"/>
          </a:p>
          <a:p>
            <a:endParaRPr lang="de-DE" sz="1800" dirty="0"/>
          </a:p>
          <a:p>
            <a:endParaRPr lang="de-DE" dirty="0"/>
          </a:p>
          <a:p>
            <a:endParaRPr lang="de-DE" dirty="0"/>
          </a:p>
        </p:txBody>
      </p:sp>
      <p:pic>
        <p:nvPicPr>
          <p:cNvPr id="5" name="Inhaltsplatzhalter 4">
            <a:extLst>
              <a:ext uri="{FF2B5EF4-FFF2-40B4-BE49-F238E27FC236}">
                <a16:creationId xmlns="" xmlns:a16="http://schemas.microsoft.com/office/drawing/2014/main" id="{552A8FFA-CB7D-4BD4-A345-201324AC93F2}"/>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2625108" y="1629792"/>
            <a:ext cx="3252000" cy="4336000"/>
          </a:xfrm>
        </p:spPr>
      </p:pic>
    </p:spTree>
    <p:extLst>
      <p:ext uri="{BB962C8B-B14F-4D97-AF65-F5344CB8AC3E}">
        <p14:creationId xmlns:p14="http://schemas.microsoft.com/office/powerpoint/2010/main" val="2087719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26</a:t>
            </a:fld>
            <a:endParaRPr kumimoji="0" lang="en-US" sz="1400" b="1" dirty="0">
              <a:solidFill>
                <a:srgbClr val="FFFFFF"/>
              </a:solidFill>
            </a:endParaRP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5" name="Inhaltsplatzhalter 4">
            <a:extLst>
              <a:ext uri="{FF2B5EF4-FFF2-40B4-BE49-F238E27FC236}">
                <a16:creationId xmlns="" xmlns:a16="http://schemas.microsoft.com/office/drawing/2014/main" id="{D6A09174-1EB5-4E45-B5C8-7D2E4D0B5E2D}"/>
              </a:ext>
            </a:extLst>
          </p:cNvPr>
          <p:cNvSpPr>
            <a:spLocks noGrp="1"/>
          </p:cNvSpPr>
          <p:nvPr>
            <p:ph sz="quarter" idx="1"/>
          </p:nvPr>
        </p:nvSpPr>
        <p:spPr>
          <a:xfrm>
            <a:off x="3107184" y="1618391"/>
            <a:ext cx="5823763" cy="4139648"/>
          </a:xfrm>
        </p:spPr>
        <p:txBody>
          <a:bodyPr>
            <a:normAutofit/>
          </a:bodyPr>
          <a:lstStyle/>
          <a:p>
            <a:r>
              <a:rPr lang="de-DE" sz="1800" dirty="0"/>
              <a:t>In Schöneck bei Hanau ist in den vergangenen Jahren ein Netzwerk entstanden, das alle Akteure auf dem Sozialmarkt miteinander ins Gespräch bringt. Dieses „Sozialforum“ denkt vom Menschen her und versucht, die funktionale Differenzierung und „</a:t>
            </a:r>
            <a:r>
              <a:rPr lang="de-DE" sz="1800" dirty="0" err="1"/>
              <a:t>Versäulung</a:t>
            </a:r>
            <a:r>
              <a:rPr lang="de-DE" sz="1800" dirty="0"/>
              <a:t>“ von Angeboten und Dienstleistungen zu überwinden. </a:t>
            </a:r>
          </a:p>
          <a:p>
            <a:r>
              <a:rPr lang="de-DE" sz="1800" dirty="0"/>
              <a:t>Über zwanzig Netzwerker aus allen Bereichen sozialen Engagements in Schöneck sind im Sozialforum vertreten.</a:t>
            </a:r>
          </a:p>
          <a:p>
            <a:r>
              <a:rPr lang="de-DE" sz="1800" dirty="0"/>
              <a:t>In Gelsenkirchen-Hasselt hat die Kirchengemeinde einen Bürgerverein gegründet und das Gemeindehaus zum Bürgerzentrum ausgebaut.</a:t>
            </a:r>
          </a:p>
        </p:txBody>
      </p:sp>
      <p:sp>
        <p:nvSpPr>
          <p:cNvPr id="9" name="Textplatzhalter 1">
            <a:extLst>
              <a:ext uri="{FF2B5EF4-FFF2-40B4-BE49-F238E27FC236}">
                <a16:creationId xmlns="" xmlns:a16="http://schemas.microsoft.com/office/drawing/2014/main" id="{BE61818A-B9B8-4E6D-8CB6-9403352654E8}"/>
              </a:ext>
            </a:extLst>
          </p:cNvPr>
          <p:cNvSpPr>
            <a:spLocks noGrp="1"/>
          </p:cNvSpPr>
          <p:nvPr>
            <p:ph type="body" idx="2"/>
          </p:nvPr>
        </p:nvSpPr>
        <p:spPr>
          <a:xfrm>
            <a:off x="633966" y="1633491"/>
            <a:ext cx="2473218" cy="4258758"/>
          </a:xfrm>
        </p:spPr>
        <p:txBody>
          <a:bodyPr>
            <a:normAutofit/>
          </a:bodyPr>
          <a:lstStyle/>
          <a:p>
            <a:r>
              <a:rPr lang="de-DE" dirty="0"/>
              <a:t>5. Kapitel  </a:t>
            </a:r>
          </a:p>
          <a:p>
            <a:r>
              <a:rPr lang="de-DE" sz="1600" dirty="0"/>
              <a:t>Qualifiziert fürs Quartier - Sozialraumerkundung </a:t>
            </a:r>
          </a:p>
          <a:p>
            <a:endParaRPr lang="de-DE" sz="1800" dirty="0"/>
          </a:p>
          <a:p>
            <a:endParaRPr lang="de-DE" sz="1800" dirty="0"/>
          </a:p>
          <a:p>
            <a:endParaRPr lang="de-DE" dirty="0"/>
          </a:p>
          <a:p>
            <a:endParaRPr lang="de-DE" dirty="0"/>
          </a:p>
        </p:txBody>
      </p:sp>
    </p:spTree>
    <p:extLst>
      <p:ext uri="{BB962C8B-B14F-4D97-AF65-F5344CB8AC3E}">
        <p14:creationId xmlns:p14="http://schemas.microsoft.com/office/powerpoint/2010/main" val="3532310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27</a:t>
            </a:fld>
            <a:endParaRPr kumimoji="0" lang="en-US" sz="1400" b="1" dirty="0">
              <a:solidFill>
                <a:srgbClr val="FFFFFF"/>
              </a:solidFill>
            </a:endParaRPr>
          </a:p>
        </p:txBody>
      </p:sp>
      <p:sp>
        <p:nvSpPr>
          <p:cNvPr id="8" name="Inhaltsplatzhalter 3">
            <a:extLst>
              <a:ext uri="{FF2B5EF4-FFF2-40B4-BE49-F238E27FC236}">
                <a16:creationId xmlns="" xmlns:a16="http://schemas.microsoft.com/office/drawing/2014/main" id="{CBD8DC5E-F7C7-4919-9BF9-7096DFAE7F2A}"/>
              </a:ext>
            </a:extLst>
          </p:cNvPr>
          <p:cNvSpPr txBox="1">
            <a:spLocks/>
          </p:cNvSpPr>
          <p:nvPr/>
        </p:nvSpPr>
        <p:spPr>
          <a:xfrm>
            <a:off x="2787579" y="1629792"/>
            <a:ext cx="5823762" cy="44159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endParaRPr lang="de-DE" sz="1800" dirty="0"/>
          </a:p>
        </p:txBody>
      </p:sp>
      <p:sp>
        <p:nvSpPr>
          <p:cNvPr id="9" name="Textplatzhalter 1">
            <a:extLst>
              <a:ext uri="{FF2B5EF4-FFF2-40B4-BE49-F238E27FC236}">
                <a16:creationId xmlns="" xmlns:a16="http://schemas.microsoft.com/office/drawing/2014/main" id="{BE61818A-B9B8-4E6D-8CB6-9403352654E8}"/>
              </a:ext>
            </a:extLst>
          </p:cNvPr>
          <p:cNvSpPr>
            <a:spLocks noGrp="1"/>
          </p:cNvSpPr>
          <p:nvPr>
            <p:ph type="body" idx="2"/>
          </p:nvPr>
        </p:nvSpPr>
        <p:spPr>
          <a:xfrm>
            <a:off x="633966" y="1633491"/>
            <a:ext cx="2473218" cy="4258758"/>
          </a:xfrm>
        </p:spPr>
        <p:txBody>
          <a:bodyPr>
            <a:normAutofit/>
          </a:bodyPr>
          <a:lstStyle/>
          <a:p>
            <a:r>
              <a:rPr lang="de-DE" dirty="0"/>
              <a:t>5. Kapitel  </a:t>
            </a:r>
          </a:p>
          <a:p>
            <a:r>
              <a:rPr lang="de-DE" sz="1600" dirty="0"/>
              <a:t>Qualifiziert fürs Quartier - Sozialraumerkundung </a:t>
            </a:r>
          </a:p>
          <a:p>
            <a:endParaRPr lang="de-DE" sz="1800" dirty="0"/>
          </a:p>
          <a:p>
            <a:endParaRPr lang="de-DE" sz="1800" dirty="0"/>
          </a:p>
          <a:p>
            <a:endParaRPr lang="de-DE" dirty="0"/>
          </a:p>
          <a:p>
            <a:endParaRPr lang="de-DE" dirty="0"/>
          </a:p>
        </p:txBody>
      </p:sp>
      <p:pic>
        <p:nvPicPr>
          <p:cNvPr id="2" name="Grafik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9606" y="1844865"/>
            <a:ext cx="5271735" cy="4124105"/>
          </a:xfrm>
          <a:prstGeom prst="rect">
            <a:avLst/>
          </a:prstGeom>
        </p:spPr>
      </p:pic>
      <p:sp>
        <p:nvSpPr>
          <p:cNvPr id="3" name="Inhaltsplatzhalter 2"/>
          <p:cNvSpPr>
            <a:spLocks noGrp="1"/>
          </p:cNvSpPr>
          <p:nvPr>
            <p:ph sz="quarter" idx="1"/>
          </p:nvPr>
        </p:nvSpPr>
        <p:spPr/>
        <p:txBody>
          <a:bodyPr/>
          <a:lstStyle/>
          <a:p>
            <a:endParaRPr lang="de-DE" dirty="0"/>
          </a:p>
        </p:txBody>
      </p:sp>
    </p:spTree>
    <p:extLst>
      <p:ext uri="{BB962C8B-B14F-4D97-AF65-F5344CB8AC3E}">
        <p14:creationId xmlns:p14="http://schemas.microsoft.com/office/powerpoint/2010/main" val="61826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28</a:t>
            </a:fld>
            <a:endParaRPr kumimoji="0" lang="en-US" sz="1400" b="1" dirty="0">
              <a:solidFill>
                <a:srgbClr val="FFFFFF"/>
              </a:solidFill>
            </a:endParaRPr>
          </a:p>
        </p:txBody>
      </p:sp>
      <p:sp>
        <p:nvSpPr>
          <p:cNvPr id="12" name="Textplatzhalter 2">
            <a:extLst>
              <a:ext uri="{FF2B5EF4-FFF2-40B4-BE49-F238E27FC236}">
                <a16:creationId xmlns="" xmlns:a16="http://schemas.microsoft.com/office/drawing/2014/main" id="{3BA90EE2-5C13-48D3-B583-5B425B63CBBC}"/>
              </a:ext>
            </a:extLst>
          </p:cNvPr>
          <p:cNvSpPr txBox="1">
            <a:spLocks/>
          </p:cNvSpPr>
          <p:nvPr/>
        </p:nvSpPr>
        <p:spPr>
          <a:xfrm>
            <a:off x="612775" y="1560444"/>
            <a:ext cx="5041050" cy="435133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buFont typeface="Wingdings"/>
              <a:buNone/>
            </a:pPr>
            <a:r>
              <a:rPr lang="de-DE" sz="1800" dirty="0"/>
              <a:t>Literatur:</a:t>
            </a:r>
          </a:p>
          <a:p>
            <a:pPr marL="319088" indent="-319088">
              <a:lnSpc>
                <a:spcPct val="120000"/>
              </a:lnSpc>
            </a:pPr>
            <a:r>
              <a:rPr lang="de-DE" sz="1400" dirty="0"/>
              <a:t>Coenen-Marx, Cornelia: Die Seele des Sozialen. Diakonische Energien für den sozialen Zusammenhalt. Göttingen, Vandenhoeck &amp; Ruprecht 2013</a:t>
            </a:r>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r>
              <a:rPr lang="de-DE" sz="1400" dirty="0"/>
              <a:t>Coenen-Marx, Cornelia: Aufbrüche in Umbrüchen. Christsein und Kirche in der Transformation. Göttingen, Edition Ruprecht 2016</a:t>
            </a:r>
          </a:p>
          <a:p>
            <a:pPr marL="319088" indent="-319088">
              <a:lnSpc>
                <a:spcPct val="120000"/>
              </a:lnSpc>
            </a:pPr>
            <a:endParaRPr lang="de-DE" sz="1400" dirty="0"/>
          </a:p>
          <a:p>
            <a:pPr>
              <a:lnSpc>
                <a:spcPct val="120000"/>
              </a:lnSpc>
            </a:pPr>
            <a:endParaRPr lang="de-DE" sz="1400" dirty="0"/>
          </a:p>
        </p:txBody>
      </p:sp>
      <p:pic>
        <p:nvPicPr>
          <p:cNvPr id="13" name="Grafik 12">
            <a:extLst>
              <a:ext uri="{FF2B5EF4-FFF2-40B4-BE49-F238E27FC236}">
                <a16:creationId xmlns="" xmlns:a16="http://schemas.microsoft.com/office/drawing/2014/main" id="{6A8401A8-B875-4A6D-8BDB-9849ABB6DB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91103" y="1704341"/>
            <a:ext cx="1361387" cy="2064840"/>
          </a:xfrm>
          <a:prstGeom prst="rect">
            <a:avLst/>
          </a:prstGeom>
        </p:spPr>
      </p:pic>
      <p:pic>
        <p:nvPicPr>
          <p:cNvPr id="14" name="Grafik 13">
            <a:extLst>
              <a:ext uri="{FF2B5EF4-FFF2-40B4-BE49-F238E27FC236}">
                <a16:creationId xmlns="" xmlns:a16="http://schemas.microsoft.com/office/drawing/2014/main" id="{3C459B13-8BD3-456D-8B72-F4D3E9BAFC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1103" y="4121239"/>
            <a:ext cx="1556994" cy="1790543"/>
          </a:xfrm>
          <a:prstGeom prst="rect">
            <a:avLst/>
          </a:prstGeom>
        </p:spPr>
      </p:pic>
      <p:sp>
        <p:nvSpPr>
          <p:cNvPr id="15" name="Titel 1">
            <a:extLst>
              <a:ext uri="{FF2B5EF4-FFF2-40B4-BE49-F238E27FC236}">
                <a16:creationId xmlns="" xmlns:a16="http://schemas.microsoft.com/office/drawing/2014/main" id="{EC57F903-4E13-42C2-989F-100FD14EDEA9}"/>
              </a:ext>
            </a:extLst>
          </p:cNvPr>
          <p:cNvSpPr txBox="1">
            <a:spLocks/>
          </p:cNvSpPr>
          <p:nvPr/>
        </p:nvSpPr>
        <p:spPr>
          <a:xfrm>
            <a:off x="497309" y="171792"/>
            <a:ext cx="86466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de-DE" sz="3200" b="1" dirty="0"/>
              <a:t> </a:t>
            </a:r>
          </a:p>
        </p:txBody>
      </p:sp>
      <p:sp>
        <p:nvSpPr>
          <p:cNvPr id="7" name="Titel 1">
            <a:extLst>
              <a:ext uri="{FF2B5EF4-FFF2-40B4-BE49-F238E27FC236}">
                <a16:creationId xmlns="" xmlns:a16="http://schemas.microsoft.com/office/drawing/2014/main" id="{122B5D6F-E3E0-440A-BF87-D3905FC6A543}"/>
              </a:ext>
            </a:extLst>
          </p:cNvPr>
          <p:cNvSpPr>
            <a:spLocks noGrp="1"/>
          </p:cNvSpPr>
          <p:nvPr>
            <p:ph type="title"/>
          </p:nvPr>
        </p:nvSpPr>
        <p:spPr>
          <a:xfrm>
            <a:off x="451221" y="210630"/>
            <a:ext cx="8610600" cy="990600"/>
          </a:xfrm>
        </p:spPr>
        <p:txBody>
          <a:bodyPr>
            <a:noAutofit/>
          </a:bodyPr>
          <a:lstStyle>
            <a:lvl1pPr>
              <a:defRPr sz="2800" baseline="0"/>
            </a:lvl1pPr>
          </a:lstStyle>
          <a:p>
            <a:r>
              <a:rPr kumimoji="0" lang="de-DE" dirty="0"/>
              <a:t>Die neue Care-Kultur in Kirche und Nachbarschaft</a:t>
            </a:r>
            <a:endParaRPr kumimoji="0" lang="en-US" dirty="0"/>
          </a:p>
        </p:txBody>
      </p:sp>
    </p:spTree>
    <p:extLst>
      <p:ext uri="{BB962C8B-B14F-4D97-AF65-F5344CB8AC3E}">
        <p14:creationId xmlns:p14="http://schemas.microsoft.com/office/powerpoint/2010/main" val="129641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29</a:t>
            </a:fld>
            <a:endParaRPr kumimoji="0" lang="en-US" sz="1400" b="1" dirty="0">
              <a:solidFill>
                <a:srgbClr val="FFFFFF"/>
              </a:solidFill>
            </a:endParaRPr>
          </a:p>
        </p:txBody>
      </p:sp>
      <p:sp>
        <p:nvSpPr>
          <p:cNvPr id="7" name="Textplatzhalter 2">
            <a:extLst>
              <a:ext uri="{FF2B5EF4-FFF2-40B4-BE49-F238E27FC236}">
                <a16:creationId xmlns="" xmlns:a16="http://schemas.microsoft.com/office/drawing/2014/main" id="{604C55DE-E377-4CD9-A5C8-AC350356E97C}"/>
              </a:ext>
            </a:extLst>
          </p:cNvPr>
          <p:cNvSpPr txBox="1">
            <a:spLocks/>
          </p:cNvSpPr>
          <p:nvPr/>
        </p:nvSpPr>
        <p:spPr>
          <a:xfrm>
            <a:off x="612775" y="1560444"/>
            <a:ext cx="5041050" cy="435133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buFont typeface="Wingdings"/>
              <a:buNone/>
            </a:pPr>
            <a:r>
              <a:rPr lang="de-DE" sz="1800" dirty="0"/>
              <a:t>Literatur:</a:t>
            </a:r>
            <a:endParaRPr lang="de-DE" sz="1400" dirty="0"/>
          </a:p>
          <a:p>
            <a:pPr marL="319088" indent="-319088">
              <a:lnSpc>
                <a:spcPct val="120000"/>
              </a:lnSpc>
            </a:pPr>
            <a:r>
              <a:rPr lang="de-DE" sz="1400" dirty="0"/>
              <a:t>Coenen-Marx, Cornelia / Hofmann, Beate : Symphonie – Drama – Powerplay. Zum Zusammenspiel von Haupt- und Ehrenamt in der Kirche. Stuttgart, Kohlhammer 2017</a:t>
            </a:r>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endParaRPr lang="de-DE" sz="1400" dirty="0"/>
          </a:p>
          <a:p>
            <a:pPr marL="319088" indent="-319088">
              <a:lnSpc>
                <a:spcPct val="120000"/>
              </a:lnSpc>
            </a:pPr>
            <a:r>
              <a:rPr lang="de-DE" sz="1400" dirty="0"/>
              <a:t>Coenen-Marx, Cornelia: Noch einmal ist alles offen - Das Geschenk des Älterwerdens. München 2016</a:t>
            </a:r>
          </a:p>
          <a:p>
            <a:pPr marL="319088" indent="-319088">
              <a:lnSpc>
                <a:spcPct val="120000"/>
              </a:lnSpc>
            </a:pPr>
            <a:endParaRPr lang="de-DE" sz="1400" dirty="0"/>
          </a:p>
          <a:p>
            <a:pPr marL="319088" indent="-319088">
              <a:lnSpc>
                <a:spcPct val="120000"/>
              </a:lnSpc>
            </a:pPr>
            <a:endParaRPr lang="de-DE" sz="1400" dirty="0"/>
          </a:p>
          <a:p>
            <a:pPr marL="0" indent="0">
              <a:lnSpc>
                <a:spcPct val="120000"/>
              </a:lnSpc>
              <a:buFont typeface="Wingdings"/>
              <a:buNone/>
            </a:pPr>
            <a:endParaRPr lang="de-DE" sz="1400" dirty="0"/>
          </a:p>
          <a:p>
            <a:pPr>
              <a:lnSpc>
                <a:spcPct val="120000"/>
              </a:lnSpc>
            </a:pPr>
            <a:endParaRPr lang="de-DE" sz="1400" dirty="0"/>
          </a:p>
        </p:txBody>
      </p:sp>
      <p:pic>
        <p:nvPicPr>
          <p:cNvPr id="9" name="Grafik 8">
            <a:extLst>
              <a:ext uri="{FF2B5EF4-FFF2-40B4-BE49-F238E27FC236}">
                <a16:creationId xmlns="" xmlns:a16="http://schemas.microsoft.com/office/drawing/2014/main" id="{974AB542-9BE8-49D7-B896-EF9D4CCDCA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23119" y="1745899"/>
            <a:ext cx="1270042" cy="1911478"/>
          </a:xfrm>
          <a:prstGeom prst="rect">
            <a:avLst/>
          </a:prstGeom>
        </p:spPr>
      </p:pic>
      <p:pic>
        <p:nvPicPr>
          <p:cNvPr id="10" name="Grafik 9">
            <a:extLst>
              <a:ext uri="{FF2B5EF4-FFF2-40B4-BE49-F238E27FC236}">
                <a16:creationId xmlns="" xmlns:a16="http://schemas.microsoft.com/office/drawing/2014/main" id="{35D5CEC6-CB4F-43D8-B011-DD4F9BCD3DD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3118" y="3889420"/>
            <a:ext cx="1270043" cy="2022362"/>
          </a:xfrm>
          <a:prstGeom prst="rect">
            <a:avLst/>
          </a:prstGeom>
        </p:spPr>
      </p:pic>
      <p:sp>
        <p:nvSpPr>
          <p:cNvPr id="11" name="Titel 1">
            <a:extLst>
              <a:ext uri="{FF2B5EF4-FFF2-40B4-BE49-F238E27FC236}">
                <a16:creationId xmlns="" xmlns:a16="http://schemas.microsoft.com/office/drawing/2014/main" id="{66D818B4-7FED-4E1D-8F1C-F97E22B5D835}"/>
              </a:ext>
            </a:extLst>
          </p:cNvPr>
          <p:cNvSpPr>
            <a:spLocks noGrp="1"/>
          </p:cNvSpPr>
          <p:nvPr>
            <p:ph type="title"/>
          </p:nvPr>
        </p:nvSpPr>
        <p:spPr>
          <a:xfrm>
            <a:off x="460099" y="210630"/>
            <a:ext cx="8610600" cy="990600"/>
          </a:xfrm>
        </p:spPr>
        <p:txBody>
          <a:bodyPr>
            <a:noAutofit/>
          </a:bodyPr>
          <a:lstStyle>
            <a:lvl1pPr>
              <a:defRPr sz="2800" baseline="0"/>
            </a:lvl1pPr>
          </a:lstStyle>
          <a:p>
            <a:r>
              <a:rPr kumimoji="0" lang="de-DE" dirty="0"/>
              <a:t>Die neue Care-Kultur in Kirche und Nachbarschaft</a:t>
            </a:r>
            <a:endParaRPr kumimoji="0" lang="en-US" dirty="0"/>
          </a:p>
        </p:txBody>
      </p:sp>
    </p:spTree>
    <p:extLst>
      <p:ext uri="{BB962C8B-B14F-4D97-AF65-F5344CB8AC3E}">
        <p14:creationId xmlns:p14="http://schemas.microsoft.com/office/powerpoint/2010/main" val="161796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6" y="1719615"/>
            <a:ext cx="2588628" cy="4139648"/>
          </a:xfrm>
        </p:spPr>
        <p:txBody>
          <a:bodyPr>
            <a:normAutofit/>
          </a:bodyPr>
          <a:lstStyle/>
          <a:p>
            <a:r>
              <a:rPr lang="de-DE" dirty="0"/>
              <a:t>1. Kapitel  </a:t>
            </a:r>
          </a:p>
          <a:p>
            <a:r>
              <a:rPr lang="de-DE" sz="1600" dirty="0"/>
              <a:t>Wohngenossenschaften-Seniorenwohngemein-</a:t>
            </a:r>
            <a:r>
              <a:rPr lang="de-DE" sz="1600" dirty="0" err="1"/>
              <a:t>schaften</a:t>
            </a:r>
            <a:r>
              <a:rPr lang="de-DE" sz="1600" dirty="0"/>
              <a:t>- Mehrgenerationenhäuser</a:t>
            </a:r>
          </a:p>
          <a:p>
            <a:endParaRPr lang="de-DE"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a:t>
            </a:fld>
            <a:endParaRPr kumimoji="0" lang="en-US" sz="1400" b="1" dirty="0">
              <a:solidFill>
                <a:srgbClr val="FFFFFF"/>
              </a:solidFill>
            </a:endParaRPr>
          </a:p>
        </p:txBody>
      </p:sp>
      <p:pic>
        <p:nvPicPr>
          <p:cNvPr id="5" name="Inhaltsplatzhalter 4">
            <a:extLst>
              <a:ext uri="{FF2B5EF4-FFF2-40B4-BE49-F238E27FC236}">
                <a16:creationId xmlns="" xmlns:a16="http://schemas.microsoft.com/office/drawing/2014/main" id="{57FDE018-29A2-488C-BE8C-D94542B02BD5}"/>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3288971" y="1701859"/>
            <a:ext cx="5114531" cy="2876430"/>
          </a:xfrm>
        </p:spPr>
      </p:pic>
    </p:spTree>
    <p:extLst>
      <p:ext uri="{BB962C8B-B14F-4D97-AF65-F5344CB8AC3E}">
        <p14:creationId xmlns:p14="http://schemas.microsoft.com/office/powerpoint/2010/main" val="1545505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30</a:t>
            </a:fld>
            <a:endParaRPr kumimoji="0" lang="en-US" sz="1400" b="1" dirty="0">
              <a:solidFill>
                <a:srgbClr val="FFFFFF"/>
              </a:solidFill>
            </a:endParaRPr>
          </a:p>
        </p:txBody>
      </p:sp>
      <p:sp>
        <p:nvSpPr>
          <p:cNvPr id="4" name="Titel 3">
            <a:extLst>
              <a:ext uri="{FF2B5EF4-FFF2-40B4-BE49-F238E27FC236}">
                <a16:creationId xmlns="" xmlns:a16="http://schemas.microsoft.com/office/drawing/2014/main" id="{752FEEC9-7F1F-4262-A4BA-CF6DAEE881BC}"/>
              </a:ext>
            </a:extLst>
          </p:cNvPr>
          <p:cNvSpPr>
            <a:spLocks noGrp="1"/>
          </p:cNvSpPr>
          <p:nvPr>
            <p:ph type="title"/>
          </p:nvPr>
        </p:nvSpPr>
        <p:spPr>
          <a:xfrm>
            <a:off x="609599" y="281622"/>
            <a:ext cx="8390021" cy="990600"/>
          </a:xfrm>
        </p:spPr>
        <p:txBody>
          <a:bodyPr>
            <a:noAutofit/>
          </a:bodyPr>
          <a:lstStyle/>
          <a:p>
            <a:r>
              <a:rPr lang="de-DE" dirty="0"/>
              <a:t>Vielen Dank für Ihre Aufmerksamkeit!</a:t>
            </a:r>
          </a:p>
        </p:txBody>
      </p:sp>
      <p:sp>
        <p:nvSpPr>
          <p:cNvPr id="7" name="Inhaltsplatzhalter 6">
            <a:extLst>
              <a:ext uri="{FF2B5EF4-FFF2-40B4-BE49-F238E27FC236}">
                <a16:creationId xmlns="" xmlns:a16="http://schemas.microsoft.com/office/drawing/2014/main" id="{6253006F-E7BE-4DB5-BEB0-B236ABD7A5D6}"/>
              </a:ext>
            </a:extLst>
          </p:cNvPr>
          <p:cNvSpPr txBox="1">
            <a:spLocks/>
          </p:cNvSpPr>
          <p:nvPr/>
        </p:nvSpPr>
        <p:spPr>
          <a:xfrm>
            <a:off x="2362200" y="1752601"/>
            <a:ext cx="6400800" cy="4139648"/>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de-DE" sz="1800" b="1" dirty="0"/>
              <a:t>Cornelia Coenen-Marx OKR a. D.</a:t>
            </a:r>
          </a:p>
          <a:p>
            <a:pPr marL="0" indent="0">
              <a:buFont typeface="Wingdings"/>
              <a:buNone/>
            </a:pPr>
            <a:r>
              <a:rPr lang="de-DE" sz="1800" b="1" dirty="0"/>
              <a:t>Pastorin und Autorin</a:t>
            </a:r>
          </a:p>
          <a:p>
            <a:pPr marL="0" indent="0">
              <a:buFont typeface="Wingdings"/>
              <a:buNone/>
            </a:pPr>
            <a:r>
              <a:rPr lang="de-DE" sz="1800" dirty="0"/>
              <a:t>Garbsen-Osterwald</a:t>
            </a:r>
          </a:p>
          <a:p>
            <a:pPr marL="0" indent="0">
              <a:buFont typeface="Wingdings"/>
              <a:buNone/>
            </a:pPr>
            <a:r>
              <a:rPr lang="de-DE" sz="1800" dirty="0"/>
              <a:t>Web	www.seele-und-sorge.de </a:t>
            </a:r>
          </a:p>
          <a:p>
            <a:pPr marL="0" indent="0">
              <a:buFont typeface="Wingdings"/>
              <a:buNone/>
            </a:pPr>
            <a:r>
              <a:rPr lang="de-DE" sz="1800" dirty="0"/>
              <a:t>Mail 	coenen-marx@seele-und-sorge.de </a:t>
            </a:r>
          </a:p>
          <a:p>
            <a:pPr marL="0" indent="0">
              <a:buFont typeface="Wingdings"/>
              <a:buNone/>
            </a:pPr>
            <a:r>
              <a:rPr lang="de-DE" sz="1800" dirty="0"/>
              <a:t>Mobil 	0160 944 344 56 </a:t>
            </a:r>
          </a:p>
        </p:txBody>
      </p:sp>
      <p:pic>
        <p:nvPicPr>
          <p:cNvPr id="6" name="Grafik 5">
            <a:extLst>
              <a:ext uri="{FF2B5EF4-FFF2-40B4-BE49-F238E27FC236}">
                <a16:creationId xmlns="" xmlns:a16="http://schemas.microsoft.com/office/drawing/2014/main" id="{F1175A04-6D27-4F75-BCE3-5B44772F456C}"/>
              </a:ext>
            </a:extLst>
          </p:cNvPr>
          <p:cNvPicPr>
            <a:picLocks noChangeAspect="1"/>
          </p:cNvPicPr>
          <p:nvPr/>
        </p:nvPicPr>
        <p:blipFill>
          <a:blip r:embed="rId2"/>
          <a:stretch>
            <a:fillRect/>
          </a:stretch>
        </p:blipFill>
        <p:spPr>
          <a:xfrm>
            <a:off x="609600" y="1752601"/>
            <a:ext cx="1652159" cy="4188315"/>
          </a:xfrm>
          <a:prstGeom prst="rect">
            <a:avLst/>
          </a:prstGeom>
        </p:spPr>
      </p:pic>
    </p:spTree>
    <p:extLst>
      <p:ext uri="{BB962C8B-B14F-4D97-AF65-F5344CB8AC3E}">
        <p14:creationId xmlns:p14="http://schemas.microsoft.com/office/powerpoint/2010/main" val="99513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4</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1515E5B-237E-43F1-A07E-A00EC03BFD1D}"/>
              </a:ext>
            </a:extLst>
          </p:cNvPr>
          <p:cNvSpPr>
            <a:spLocks noGrp="1"/>
          </p:cNvSpPr>
          <p:nvPr>
            <p:ph sz="quarter" idx="1"/>
          </p:nvPr>
        </p:nvSpPr>
        <p:spPr>
          <a:xfrm>
            <a:off x="3293613" y="1586976"/>
            <a:ext cx="5690590" cy="4275337"/>
          </a:xfrm>
        </p:spPr>
        <p:txBody>
          <a:bodyPr>
            <a:normAutofit fontScale="92500" lnSpcReduction="20000"/>
          </a:bodyPr>
          <a:lstStyle/>
          <a:p>
            <a:r>
              <a:rPr lang="de-DE" sz="1800" dirty="0"/>
              <a:t>Wir haben nach einer </a:t>
            </a:r>
            <a:r>
              <a:rPr lang="de-DE" sz="1800" b="1" dirty="0"/>
              <a:t>verbindlicheren Form der Nachbarschaft</a:t>
            </a:r>
            <a:r>
              <a:rPr lang="de-DE" sz="1800" dirty="0"/>
              <a:t> gesucht, eine Wohngenossenschaft in Lüneburg.</a:t>
            </a:r>
          </a:p>
          <a:p>
            <a:r>
              <a:rPr lang="de-DE" sz="1800" dirty="0"/>
              <a:t>Wir unterstützen uns gegenseitig; </a:t>
            </a:r>
            <a:r>
              <a:rPr lang="de-DE" sz="1800" b="1" dirty="0"/>
              <a:t>einige teilen sich zum Beispiel zu mehreren ein Auto. Die Kinder finden hier viele Spielkameraden </a:t>
            </a:r>
            <a:r>
              <a:rPr lang="de-DE" sz="1800" dirty="0"/>
              <a:t>und wenn sie aus der Schule kommen und niemand bei ihnen zu Hause ist, können sie problemlos zu einer der anderen Familien gehen.“ Im Zentralgebäude findet sich auch </a:t>
            </a:r>
            <a:r>
              <a:rPr lang="de-DE" sz="1800" b="1" dirty="0"/>
              <a:t>ein Gemeinschaftsraum, in dem die Bewohner an manchen Tagen gemeinsam frühstücken oder Filme schauen. </a:t>
            </a:r>
          </a:p>
          <a:p>
            <a:r>
              <a:rPr lang="de-DE" sz="1800" b="1" dirty="0" smtClean="0"/>
              <a:t>Wohnprojekte, Genossenschaften oder </a:t>
            </a:r>
            <a:r>
              <a:rPr lang="de-DE" sz="1800" b="1" dirty="0"/>
              <a:t>auch Mehrgenerationenhäuser ziehen vor allem junge Familien und Senioren an, aber auch Alleinerziehende, Singles oder Menschen mit Behinderung. </a:t>
            </a:r>
            <a:r>
              <a:rPr lang="de-DE" sz="1800" dirty="0"/>
              <a:t>Sie alle sind auf eine funktionierende Nachbarschaft angewiesen.</a:t>
            </a:r>
          </a:p>
        </p:txBody>
      </p:sp>
      <p:sp>
        <p:nvSpPr>
          <p:cNvPr id="7" name="Textplatzhalter 1">
            <a:extLst>
              <a:ext uri="{FF2B5EF4-FFF2-40B4-BE49-F238E27FC236}">
                <a16:creationId xmlns="" xmlns:a16="http://schemas.microsoft.com/office/drawing/2014/main" id="{1ED7AA0C-37D1-45C6-ACBF-CC77F818516D}"/>
              </a:ext>
            </a:extLst>
          </p:cNvPr>
          <p:cNvSpPr>
            <a:spLocks noGrp="1"/>
          </p:cNvSpPr>
          <p:nvPr>
            <p:ph type="body" idx="2"/>
          </p:nvPr>
        </p:nvSpPr>
        <p:spPr>
          <a:xfrm>
            <a:off x="633966" y="1604204"/>
            <a:ext cx="2588628" cy="4139648"/>
          </a:xfrm>
        </p:spPr>
        <p:txBody>
          <a:bodyPr>
            <a:normAutofit/>
          </a:bodyPr>
          <a:lstStyle/>
          <a:p>
            <a:r>
              <a:rPr lang="de-DE" dirty="0"/>
              <a:t>1. Kapitel  </a:t>
            </a:r>
          </a:p>
          <a:p>
            <a:r>
              <a:rPr lang="de-DE" sz="1600" dirty="0"/>
              <a:t>Wohngenossenschaften-Seniorenwohngemein-</a:t>
            </a:r>
            <a:r>
              <a:rPr lang="de-DE" sz="1600" dirty="0" err="1"/>
              <a:t>schaften</a:t>
            </a:r>
            <a:r>
              <a:rPr lang="de-DE" sz="1600" dirty="0"/>
              <a:t>- Mehrgenerationenhäuser</a:t>
            </a:r>
          </a:p>
          <a:p>
            <a:endParaRPr lang="de-DE" dirty="0"/>
          </a:p>
          <a:p>
            <a:endParaRPr lang="de-DE" dirty="0"/>
          </a:p>
          <a:p>
            <a:endParaRPr lang="de-DE" dirty="0"/>
          </a:p>
        </p:txBody>
      </p:sp>
    </p:spTree>
    <p:extLst>
      <p:ext uri="{BB962C8B-B14F-4D97-AF65-F5344CB8AC3E}">
        <p14:creationId xmlns:p14="http://schemas.microsoft.com/office/powerpoint/2010/main" val="115985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5</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1515E5B-237E-43F1-A07E-A00EC03BFD1D}"/>
              </a:ext>
            </a:extLst>
          </p:cNvPr>
          <p:cNvSpPr>
            <a:spLocks noGrp="1"/>
          </p:cNvSpPr>
          <p:nvPr>
            <p:ph sz="quarter" idx="1"/>
          </p:nvPr>
        </p:nvSpPr>
        <p:spPr>
          <a:xfrm>
            <a:off x="3199614" y="1539404"/>
            <a:ext cx="5722444" cy="4139648"/>
          </a:xfrm>
        </p:spPr>
        <p:txBody>
          <a:bodyPr>
            <a:noAutofit/>
          </a:bodyPr>
          <a:lstStyle/>
          <a:p>
            <a:r>
              <a:rPr lang="de-DE" sz="1800" dirty="0"/>
              <a:t>Mehrgenerationenhäuser versprechen den richtigen </a:t>
            </a:r>
            <a:r>
              <a:rPr lang="de-DE" sz="1800" b="1" dirty="0"/>
              <a:t>Mix aus Selbstbestimmung und wechselseitiger Hilfe</a:t>
            </a:r>
            <a:r>
              <a:rPr lang="de-DE" sz="1800" dirty="0"/>
              <a:t>. Die einen mähen den Rasen, die anderen helfen bei den Hausaufgaben oder lesen den Jüngsten vor.</a:t>
            </a:r>
          </a:p>
          <a:p>
            <a:r>
              <a:rPr lang="de-DE" sz="1800" b="1" dirty="0"/>
              <a:t>Im anonymen Hochhaus eine Hausgemeinschaft entstehen </a:t>
            </a:r>
            <a:r>
              <a:rPr lang="de-DE" sz="1800" b="1" dirty="0" smtClean="0"/>
              <a:t>lassen :</a:t>
            </a:r>
            <a:r>
              <a:rPr lang="de-DE" sz="1800" dirty="0" smtClean="0"/>
              <a:t>Sie </a:t>
            </a:r>
            <a:r>
              <a:rPr lang="de-DE" sz="1800" dirty="0"/>
              <a:t>stellten im Advent Tannenbäume in jedes Stockwerk und vor Ostern Sträuße mit bunten Eiern. Sie luden einmal im Monat zu einem Musik- oder Leseabend in ihre Wohnungen ein – bis sich andere fanden, die die Tür öffneten. Zum Spielen, sogar zum Tanzen. So entstand eine lose Gruppe, in der man sich auch untereinander zu einlud - zum Geburtstag, sogar am Heiligen Abend. </a:t>
            </a:r>
          </a:p>
        </p:txBody>
      </p:sp>
      <p:sp>
        <p:nvSpPr>
          <p:cNvPr id="7" name="Textplatzhalter 1">
            <a:extLst>
              <a:ext uri="{FF2B5EF4-FFF2-40B4-BE49-F238E27FC236}">
                <a16:creationId xmlns="" xmlns:a16="http://schemas.microsoft.com/office/drawing/2014/main" id="{CBB37476-0F65-48DF-BC45-7E60FC8C2CDE}"/>
              </a:ext>
            </a:extLst>
          </p:cNvPr>
          <p:cNvSpPr>
            <a:spLocks noGrp="1"/>
          </p:cNvSpPr>
          <p:nvPr>
            <p:ph type="body" idx="2"/>
          </p:nvPr>
        </p:nvSpPr>
        <p:spPr>
          <a:xfrm>
            <a:off x="633966" y="1604204"/>
            <a:ext cx="2588628" cy="4139648"/>
          </a:xfrm>
        </p:spPr>
        <p:txBody>
          <a:bodyPr>
            <a:normAutofit/>
          </a:bodyPr>
          <a:lstStyle/>
          <a:p>
            <a:r>
              <a:rPr lang="de-DE" dirty="0"/>
              <a:t>1. Kapitel  </a:t>
            </a:r>
          </a:p>
          <a:p>
            <a:r>
              <a:rPr lang="de-DE" sz="1600" dirty="0"/>
              <a:t>Wohngenossenschaften-Seniorenwohngemein-</a:t>
            </a:r>
            <a:r>
              <a:rPr lang="de-DE" sz="1600" dirty="0" err="1"/>
              <a:t>schaften</a:t>
            </a:r>
            <a:r>
              <a:rPr lang="de-DE" sz="1600" dirty="0"/>
              <a:t>- Mehrgenerationenhäuser</a:t>
            </a:r>
          </a:p>
          <a:p>
            <a:endParaRPr lang="de-DE" dirty="0"/>
          </a:p>
          <a:p>
            <a:endParaRPr lang="de-DE" dirty="0"/>
          </a:p>
          <a:p>
            <a:endParaRPr lang="de-DE" dirty="0"/>
          </a:p>
        </p:txBody>
      </p:sp>
    </p:spTree>
    <p:extLst>
      <p:ext uri="{BB962C8B-B14F-4D97-AF65-F5344CB8AC3E}">
        <p14:creationId xmlns:p14="http://schemas.microsoft.com/office/powerpoint/2010/main" val="295039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55310" y="1752601"/>
            <a:ext cx="1688395" cy="3937985"/>
          </a:xfrm>
        </p:spPr>
        <p:txBody>
          <a:bodyPr>
            <a:normAutofit/>
          </a:bodyPr>
          <a:lstStyle/>
          <a:p>
            <a:r>
              <a:rPr lang="de-DE" dirty="0"/>
              <a:t>2. Kapitel  </a:t>
            </a:r>
          </a:p>
          <a:p>
            <a:r>
              <a:rPr lang="de-DE" sz="1800" dirty="0"/>
              <a:t>Das Alter gemeinsam gestalten </a:t>
            </a:r>
          </a:p>
          <a:p>
            <a:endParaRPr lang="de-DE" sz="1800" dirty="0"/>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6</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645546" y="1752601"/>
            <a:ext cx="6117454" cy="4139648"/>
          </a:xfrm>
        </p:spPr>
        <p:txBody>
          <a:bodyPr>
            <a:noAutofit/>
          </a:bodyPr>
          <a:lstStyle/>
          <a:p>
            <a:r>
              <a:rPr lang="de-DE" sz="1800" dirty="0"/>
              <a:t>. </a:t>
            </a:r>
          </a:p>
          <a:p>
            <a:endParaRPr lang="de-DE" sz="1800" dirty="0"/>
          </a:p>
        </p:txBody>
      </p:sp>
      <p:pic>
        <p:nvPicPr>
          <p:cNvPr id="5" name="Grafik 4">
            <a:extLst>
              <a:ext uri="{FF2B5EF4-FFF2-40B4-BE49-F238E27FC236}">
                <a16:creationId xmlns="" xmlns:a16="http://schemas.microsoft.com/office/drawing/2014/main" id="{012A4416-774E-41C6-BA19-682F0C9F76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07894" y="1734844"/>
            <a:ext cx="6120112" cy="2464293"/>
          </a:xfrm>
          <a:prstGeom prst="rect">
            <a:avLst/>
          </a:prstGeom>
        </p:spPr>
      </p:pic>
    </p:spTree>
    <p:extLst>
      <p:ext uri="{BB962C8B-B14F-4D97-AF65-F5344CB8AC3E}">
        <p14:creationId xmlns:p14="http://schemas.microsoft.com/office/powerpoint/2010/main" val="412490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04513"/>
            <a:ext cx="1931680" cy="4139648"/>
          </a:xfrm>
        </p:spPr>
        <p:txBody>
          <a:bodyPr>
            <a:normAutofit/>
          </a:bodyPr>
          <a:lstStyle/>
          <a:p>
            <a:r>
              <a:rPr lang="de-DE" dirty="0"/>
              <a:t>2. Kapitel  </a:t>
            </a:r>
          </a:p>
          <a:p>
            <a:r>
              <a:rPr lang="de-DE" sz="1800" dirty="0"/>
              <a:t>Das Alter gemeinsam gestalten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7</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8" y="1606858"/>
            <a:ext cx="6178857" cy="4139648"/>
          </a:xfrm>
        </p:spPr>
        <p:txBody>
          <a:bodyPr>
            <a:noAutofit/>
          </a:bodyPr>
          <a:lstStyle/>
          <a:p>
            <a:r>
              <a:rPr lang="de-DE" sz="1800" b="1" dirty="0"/>
              <a:t>Vor allem die jungen Alten tragen dazu bei, dass die Nachbarschaften lebendig und lebenswert bleiben. Als Ausbildungsmentoren, Lesepaten, Demenzbegleiter und Stadtteilmütter, an den Tafeln und in der Telefonseelsorge </a:t>
            </a:r>
            <a:r>
              <a:rPr lang="de-DE" sz="1800" dirty="0"/>
              <a:t>setzen sie sich ehrenamtlich für das Gemeinwesen, für die Integration von Flüchtlingen wie für die Familien von Pflegebedürftigen ein. </a:t>
            </a:r>
            <a:endParaRPr lang="de-DE" sz="1800" dirty="0" smtClean="0"/>
          </a:p>
          <a:p>
            <a:r>
              <a:rPr lang="de-DE" sz="1800" i="1" dirty="0" smtClean="0"/>
              <a:t>„</a:t>
            </a:r>
            <a:r>
              <a:rPr lang="de-DE" sz="1800" i="1" dirty="0"/>
              <a:t>Zivilgesellschaftliches Engagement ist kein Zuckerbrot, kein Nachtisch zu den Hauptmahlzeiten des Lebens nach dem Motto: Jetzt habe ich noch ein bisschen Zeit. Nein, die Notwendigkeit wird leibhaftig erlebt… Der Weg muss vom Einzelnen in die Gemeinschaft gehen. Und umgekehrt tue ich ja alles, was ich noch für die Gemeinschaft tue, im Wesentlichen für mich</a:t>
            </a:r>
            <a:r>
              <a:rPr lang="de-DE" sz="1800" i="1" dirty="0" smtClean="0"/>
              <a:t>. A. Keil</a:t>
            </a:r>
          </a:p>
        </p:txBody>
      </p:sp>
    </p:spTree>
    <p:extLst>
      <p:ext uri="{BB962C8B-B14F-4D97-AF65-F5344CB8AC3E}">
        <p14:creationId xmlns:p14="http://schemas.microsoft.com/office/powerpoint/2010/main" val="245276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13390"/>
            <a:ext cx="1931680" cy="4139648"/>
          </a:xfrm>
        </p:spPr>
        <p:txBody>
          <a:bodyPr>
            <a:normAutofit/>
          </a:bodyPr>
          <a:lstStyle/>
          <a:p>
            <a:r>
              <a:rPr lang="de-DE" dirty="0"/>
              <a:t>2. Kapitel  </a:t>
            </a:r>
          </a:p>
          <a:p>
            <a:r>
              <a:rPr lang="de-DE" sz="1800" dirty="0"/>
              <a:t>Das Alter gemeinsam gestalten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8</a:t>
            </a:fld>
            <a:endParaRPr kumimoji="0" lang="en-US" sz="1400" b="1" dirty="0">
              <a:solidFill>
                <a:srgbClr val="FFFFFF"/>
              </a:solidFill>
            </a:endParaRPr>
          </a:p>
        </p:txBody>
      </p:sp>
      <p:sp>
        <p:nvSpPr>
          <p:cNvPr id="4" name="Inhaltsplatzhalter 3">
            <a:extLst>
              <a:ext uri="{FF2B5EF4-FFF2-40B4-BE49-F238E27FC236}">
                <a16:creationId xmlns="" xmlns:a16="http://schemas.microsoft.com/office/drawing/2014/main" id="{685C5713-0E37-43C5-BB4A-B2512A17A39F}"/>
              </a:ext>
            </a:extLst>
          </p:cNvPr>
          <p:cNvSpPr>
            <a:spLocks noGrp="1"/>
          </p:cNvSpPr>
          <p:nvPr>
            <p:ph sz="quarter" idx="1"/>
          </p:nvPr>
        </p:nvSpPr>
        <p:spPr>
          <a:xfrm>
            <a:off x="2565648" y="1689411"/>
            <a:ext cx="6178857" cy="4139648"/>
          </a:xfrm>
        </p:spPr>
        <p:txBody>
          <a:bodyPr>
            <a:noAutofit/>
          </a:bodyPr>
          <a:lstStyle/>
          <a:p>
            <a:r>
              <a:rPr lang="de-DE" sz="1800" dirty="0"/>
              <a:t>Die  Migros hat das Netzwerk </a:t>
            </a:r>
            <a:r>
              <a:rPr lang="de-DE" sz="1800" b="1" dirty="0" err="1"/>
              <a:t>Tavolata</a:t>
            </a:r>
            <a:r>
              <a:rPr lang="de-DE" sz="1800" b="1" dirty="0"/>
              <a:t>“ gegründet. Überall im Land treffen sich kleine Gruppen von 5-10 Personen zum gemeinsamen Kochen und Essen - zumeist in den Häusern</a:t>
            </a:r>
            <a:r>
              <a:rPr lang="de-DE" sz="1800" dirty="0"/>
              <a:t>. Die Gruppe wandert von einem Wohnzimmer ins nächste, lernt sich mit der Zeit besser kennen und unternimmt dann oft auch anderes gemeinsam. </a:t>
            </a:r>
          </a:p>
          <a:p>
            <a:r>
              <a:rPr lang="de-DE" sz="1800" dirty="0"/>
              <a:t>Bei der Evaluation der </a:t>
            </a:r>
            <a:r>
              <a:rPr lang="de-DE" sz="1800" dirty="0" err="1"/>
              <a:t>Tavolatabewegung</a:t>
            </a:r>
            <a:r>
              <a:rPr lang="de-DE" sz="1800" dirty="0"/>
              <a:t> zeigte sich die </a:t>
            </a:r>
            <a:r>
              <a:rPr lang="de-DE" sz="1800" b="1" dirty="0"/>
              <a:t>Bedeutung einer zentralen Ansprechperson. Wichtig ist ein Regelwerk, das die Gruppe selbst festlegt – auch im Blick auf die Kostenverteilung - aber auch, dass die Gruppenmitglieder vielfältig sind und die Größe der Gruppe zu Zeit und Ort passt. </a:t>
            </a:r>
          </a:p>
        </p:txBody>
      </p:sp>
    </p:spTree>
    <p:extLst>
      <p:ext uri="{BB962C8B-B14F-4D97-AF65-F5344CB8AC3E}">
        <p14:creationId xmlns:p14="http://schemas.microsoft.com/office/powerpoint/2010/main" val="130031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2"/>
          </p:nvPr>
        </p:nvSpPr>
        <p:spPr>
          <a:xfrm>
            <a:off x="633967" y="1713390"/>
            <a:ext cx="1931680" cy="4139648"/>
          </a:xfrm>
        </p:spPr>
        <p:txBody>
          <a:bodyPr>
            <a:normAutofit/>
          </a:bodyPr>
          <a:lstStyle/>
          <a:p>
            <a:r>
              <a:rPr lang="de-DE" dirty="0"/>
              <a:t>2. Kapitel  </a:t>
            </a:r>
          </a:p>
          <a:p>
            <a:r>
              <a:rPr lang="de-DE" sz="1800" dirty="0"/>
              <a:t>Das Alter gemeinsam gestalten </a:t>
            </a:r>
          </a:p>
          <a:p>
            <a:endParaRPr lang="de-DE" sz="1800" dirty="0"/>
          </a:p>
          <a:p>
            <a:endParaRPr lang="de-DE" dirty="0"/>
          </a:p>
          <a:p>
            <a:endParaRPr lang="de-DE" dirty="0"/>
          </a:p>
        </p:txBody>
      </p:sp>
      <p:sp>
        <p:nvSpPr>
          <p:cNvPr id="6" name="Foliennummernplatzhalter 22"/>
          <p:cNvSpPr>
            <a:spLocks noGrp="1"/>
          </p:cNvSpPr>
          <p:nvPr>
            <p:ph type="sldNum" sz="quarter" idx="4"/>
          </p:nvPr>
        </p:nvSpPr>
        <p:spPr>
          <a:xfrm>
            <a:off x="0" y="1272222"/>
            <a:ext cx="533400" cy="244476"/>
          </a:xfrm>
          <a:prstGeom prst="rect">
            <a:avLst/>
          </a:prstGeom>
        </p:spPr>
        <p:txBody>
          <a:bodyPr vert="horz" anchor="ctr" anchorCtr="0">
            <a:normAutofit fontScale="85000" lnSpcReduction="20000"/>
          </a:bodyPr>
          <a:lstStyle>
            <a:lvl1pPr algn="ctr" eaLnBrk="1" latinLnBrk="0" hangingPunct="1">
              <a:defRPr kumimoji="0" sz="1400" b="1">
                <a:solidFill>
                  <a:srgbClr val="FFFFFF"/>
                </a:solidFill>
              </a:defRPr>
            </a:lvl1pPr>
          </a:lstStyle>
          <a:p>
            <a:pPr algn="ctr" eaLnBrk="1" latinLnBrk="0" hangingPunct="1"/>
            <a:fld id="{1A08F39A-3C01-BD46-B0BC-6D8B795A3520}" type="slidenum">
              <a:rPr kumimoji="0" lang="en-US" smtClean="0"/>
              <a:pPr algn="ctr" eaLnBrk="1" latinLnBrk="0" hangingPunct="1"/>
              <a:t>9</a:t>
            </a:fld>
            <a:endParaRPr kumimoji="0" lang="en-US" sz="1400" b="1" dirty="0">
              <a:solidFill>
                <a:srgbClr val="FFFFFF"/>
              </a:solidFill>
            </a:endParaRPr>
          </a:p>
        </p:txBody>
      </p:sp>
      <p:pic>
        <p:nvPicPr>
          <p:cNvPr id="7" name="Inhaltsplatzhalter 7">
            <a:extLst>
              <a:ext uri="{FF2B5EF4-FFF2-40B4-BE49-F238E27FC236}">
                <a16:creationId xmlns="" xmlns:a16="http://schemas.microsoft.com/office/drawing/2014/main" id="{0877D24F-C868-4047-8929-0C31CD39FAC0}"/>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3893705" y="1812336"/>
            <a:ext cx="3028204" cy="4040702"/>
          </a:xfrm>
        </p:spPr>
      </p:pic>
    </p:spTree>
    <p:extLst>
      <p:ext uri="{BB962C8B-B14F-4D97-AF65-F5344CB8AC3E}">
        <p14:creationId xmlns:p14="http://schemas.microsoft.com/office/powerpoint/2010/main" val="2253095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lathea">
  <a:themeElements>
    <a:clrScheme name="Benutzerdefiniert 9">
      <a:dk1>
        <a:sysClr val="windowText" lastClr="000000"/>
      </a:dk1>
      <a:lt1>
        <a:sysClr val="window" lastClr="FFFFFF"/>
      </a:lt1>
      <a:dk2>
        <a:srgbClr val="CF921F"/>
      </a:dk2>
      <a:lt2>
        <a:srgbClr val="EBDDC3"/>
      </a:lt2>
      <a:accent1>
        <a:srgbClr val="CF921F"/>
      </a:accent1>
      <a:accent2>
        <a:srgbClr val="B0C227"/>
      </a:accent2>
      <a:accent3>
        <a:srgbClr val="A5AB81"/>
      </a:accent3>
      <a:accent4>
        <a:srgbClr val="D8B25C"/>
      </a:accent4>
      <a:accent5>
        <a:srgbClr val="7BA79D"/>
      </a:accent5>
      <a:accent6>
        <a:srgbClr val="968C8C"/>
      </a:accent6>
      <a:hlink>
        <a:srgbClr val="CF921F"/>
      </a:hlink>
      <a:folHlink>
        <a:srgbClr val="CF921F"/>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P" id="{9A3F75BF-E3B1-4AC0-9EA4-4966F3B63EBD}" vid="{0B81CA8F-CA06-495A-8200-6926F41E7EA6}"/>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testP</Template>
  <TotalTime>0</TotalTime>
  <Words>1799</Words>
  <Application>Microsoft Office PowerPoint</Application>
  <PresentationFormat>Bildschirmpräsentation (4:3)</PresentationFormat>
  <Paragraphs>225</Paragraphs>
  <Slides>30</Slides>
  <Notes>25</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30</vt:i4>
      </vt:variant>
    </vt:vector>
  </HeadingPairs>
  <TitlesOfParts>
    <vt:vector size="37" baseType="lpstr">
      <vt:lpstr>Arial</vt:lpstr>
      <vt:lpstr>Calibri</vt:lpstr>
      <vt:lpstr>Calibri Light</vt:lpstr>
      <vt:lpstr>Wingdings</vt:lpstr>
      <vt:lpstr>Wingdings 2</vt:lpstr>
      <vt:lpstr>Galathea</vt:lpstr>
      <vt:lpstr>Benutzerdefiniertes Design</vt:lpstr>
      <vt:lpstr>Die neue Care-Kultur in Kirche und Nachbarschaft</vt:lpstr>
      <vt:lpstr>Die neue Care-Kultur in Kirche und Nachbarschaft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neue Care-Kultur in Kirche und Nachbarschaft</vt:lpstr>
      <vt:lpstr>Die neue Care-Kultur in Kirche und Nachbarschaft</vt:lpstr>
      <vt:lpstr>Vielen Dank für Ihre Aufmerksamkeit!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Diakonische Führung als Reflexivität</dc:title>
  <dc:creator>Cornelia Coenen-Mark</dc:creator>
  <cp:lastModifiedBy>Susanne Thomann</cp:lastModifiedBy>
  <cp:revision>51</cp:revision>
  <dcterms:created xsi:type="dcterms:W3CDTF">2019-11-15T10:12:15Z</dcterms:created>
  <dcterms:modified xsi:type="dcterms:W3CDTF">2020-10-15T06:35:36Z</dcterms:modified>
</cp:coreProperties>
</file>